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1"/>
  </p:sldMasterIdLst>
  <p:notesMasterIdLst>
    <p:notesMasterId r:id="rId15"/>
  </p:notesMasterIdLst>
  <p:handoutMasterIdLst>
    <p:handoutMasterId r:id="rId16"/>
  </p:handoutMasterIdLst>
  <p:sldIdLst>
    <p:sldId id="322" r:id="rId2"/>
    <p:sldId id="356" r:id="rId3"/>
    <p:sldId id="417" r:id="rId4"/>
    <p:sldId id="3826" r:id="rId5"/>
    <p:sldId id="410" r:id="rId6"/>
    <p:sldId id="3819" r:id="rId7"/>
    <p:sldId id="3821" r:id="rId8"/>
    <p:sldId id="3822" r:id="rId9"/>
    <p:sldId id="3834" r:id="rId10"/>
    <p:sldId id="3828" r:id="rId11"/>
    <p:sldId id="3837" r:id="rId12"/>
    <p:sldId id="3836" r:id="rId13"/>
    <p:sldId id="325"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5A764-6D63-412E-A59D-7E339ADD7C6F}" v="1" dt="2023-05-04T15:40:56.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9"/>
  </p:normalViewPr>
  <p:slideViewPr>
    <p:cSldViewPr snapToGrid="0">
      <p:cViewPr varScale="1">
        <p:scale>
          <a:sx n="114" d="100"/>
          <a:sy n="114" d="100"/>
        </p:scale>
        <p:origin x="222" y="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421A81-A689-465F-AC20-44325C55885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EDC9A7-AC8E-C51E-B2EA-B8814A333F9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C6896BD-D967-4718-93C9-42A4C6C85F6C}" type="datetime1">
              <a:rPr lang="en-US" smtClean="0"/>
              <a:t>5/5/2023</a:t>
            </a:fld>
            <a:endParaRPr lang="en-US"/>
          </a:p>
        </p:txBody>
      </p:sp>
      <p:sp>
        <p:nvSpPr>
          <p:cNvPr id="4" name="Footer Placeholder 3">
            <a:extLst>
              <a:ext uri="{FF2B5EF4-FFF2-40B4-BE49-F238E27FC236}">
                <a16:creationId xmlns:a16="http://schemas.microsoft.com/office/drawing/2014/main" id="{354CC1DC-315B-1DD4-0663-22D94374F56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E89F37-ECA2-67E5-08ED-7978F3EEAA0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6A3F3B4-02AE-4F3D-8ED0-751A40C9F0E3}" type="slidenum">
              <a:rPr lang="en-US" smtClean="0"/>
              <a:t>‹#›</a:t>
            </a:fld>
            <a:endParaRPr lang="en-US"/>
          </a:p>
        </p:txBody>
      </p:sp>
    </p:spTree>
    <p:extLst>
      <p:ext uri="{BB962C8B-B14F-4D97-AF65-F5344CB8AC3E}">
        <p14:creationId xmlns:p14="http://schemas.microsoft.com/office/powerpoint/2010/main" val="11416438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D032D3-96D5-430A-A3B0-D60CF55CB3BD}" type="datetime1">
              <a:rPr lang="en-US" smtClean="0"/>
              <a:t>5/5/2023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6E7325-3642-8C4A-9CD0-2870D0F3F905}" type="slidenum">
              <a:rPr lang="en-US" smtClean="0"/>
              <a:t>‹#›</a:t>
            </a:fld>
            <a:endParaRPr lang="en-US" dirty="0"/>
          </a:p>
        </p:txBody>
      </p:sp>
    </p:spTree>
    <p:extLst>
      <p:ext uri="{BB962C8B-B14F-4D97-AF65-F5344CB8AC3E}">
        <p14:creationId xmlns:p14="http://schemas.microsoft.com/office/powerpoint/2010/main" val="30328158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facility conditions are proven to be directly correlated to a students ability to learn.   </a:t>
            </a:r>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3</a:t>
            </a:fld>
            <a:endParaRPr lang="en-US" dirty="0"/>
          </a:p>
        </p:txBody>
      </p:sp>
    </p:spTree>
    <p:extLst>
      <p:ext uri="{BB962C8B-B14F-4D97-AF65-F5344CB8AC3E}">
        <p14:creationId xmlns:p14="http://schemas.microsoft.com/office/powerpoint/2010/main" val="3472549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Chester County Common Level Ratio Factor 39.5% = 2.53 multiplier  – Loose approximation of market value vs. assessed.  Last county wide assessment was in 1998.  Median Assessed value is $122,850 of assessment which equals a rough market rate of $310,810 as a market rate.</a:t>
            </a:r>
          </a:p>
          <a:p>
            <a:pPr algn="l"/>
            <a:r>
              <a:rPr lang="en-US" b="1" i="0" dirty="0">
                <a:solidFill>
                  <a:srgbClr val="2A2A33"/>
                </a:solidFill>
                <a:effectLst/>
                <a:latin typeface="Open Sans" panose="020B0606030504020204" pitchFamily="34" charset="0"/>
              </a:rPr>
              <a:t>$319,900 = 3</a:t>
            </a:r>
            <a:r>
              <a:rPr lang="en-US" b="0" i="0" dirty="0">
                <a:solidFill>
                  <a:srgbClr val="2A2A33"/>
                </a:solidFill>
                <a:effectLst/>
                <a:latin typeface="Open Sans" panose="020B0606030504020204" pitchFamily="34" charset="0"/>
              </a:rPr>
              <a:t> bd</a:t>
            </a:r>
            <a:r>
              <a:rPr lang="en-US" b="1" i="0" dirty="0">
                <a:solidFill>
                  <a:srgbClr val="2A2A33"/>
                </a:solidFill>
                <a:effectLst/>
                <a:latin typeface="Open Sans" panose="020B0606030504020204" pitchFamily="34" charset="0"/>
              </a:rPr>
              <a:t>3</a:t>
            </a:r>
            <a:r>
              <a:rPr lang="en-US" b="0" i="0" dirty="0">
                <a:solidFill>
                  <a:srgbClr val="2A2A33"/>
                </a:solidFill>
                <a:effectLst/>
                <a:latin typeface="Open Sans" panose="020B0606030504020204" pitchFamily="34" charset="0"/>
              </a:rPr>
              <a:t> ba</a:t>
            </a:r>
            <a:r>
              <a:rPr lang="en-US" b="1" i="0" dirty="0">
                <a:solidFill>
                  <a:srgbClr val="2A2A33"/>
                </a:solidFill>
                <a:effectLst/>
                <a:latin typeface="Open Sans" panose="020B0606030504020204" pitchFamily="34" charset="0"/>
              </a:rPr>
              <a:t>1,736</a:t>
            </a:r>
            <a:r>
              <a:rPr lang="en-US" b="0" i="0" dirty="0">
                <a:solidFill>
                  <a:srgbClr val="2A2A33"/>
                </a:solidFill>
                <a:effectLst/>
                <a:latin typeface="Open Sans" panose="020B0606030504020204" pitchFamily="34" charset="0"/>
              </a:rPr>
              <a:t> </a:t>
            </a:r>
            <a:r>
              <a:rPr lang="en-US" b="0" i="0" dirty="0" err="1">
                <a:solidFill>
                  <a:srgbClr val="2A2A33"/>
                </a:solidFill>
                <a:effectLst/>
                <a:latin typeface="Open Sans" panose="020B0606030504020204" pitchFamily="34" charset="0"/>
              </a:rPr>
              <a:t>sqft</a:t>
            </a:r>
            <a:endParaRPr lang="en-US" b="0" i="0" dirty="0">
              <a:solidFill>
                <a:srgbClr val="2A2A33"/>
              </a:solidFill>
              <a:effectLst/>
              <a:latin typeface="Open Sans" panose="020B0606030504020204" pitchFamily="34" charset="0"/>
            </a:endParaRPr>
          </a:p>
          <a:p>
            <a:pPr algn="l"/>
            <a:r>
              <a:rPr lang="en-US" b="0" i="0" dirty="0">
                <a:solidFill>
                  <a:srgbClr val="2A2A33"/>
                </a:solidFill>
                <a:effectLst/>
                <a:latin typeface="Open Sans" panose="020B0606030504020204" pitchFamily="34" charset="0"/>
              </a:rPr>
              <a:t>58 Cynthia Rd, Coatesville, PA 19320</a:t>
            </a:r>
          </a:p>
          <a:p>
            <a:pPr algn="l">
              <a:buFont typeface="Arial" panose="020B0604020202020204" pitchFamily="34" charset="0"/>
              <a:buNone/>
            </a:pPr>
            <a:r>
              <a:rPr lang="en-US" b="0" i="0" dirty="0">
                <a:solidFill>
                  <a:srgbClr val="2A2A33"/>
                </a:solidFill>
                <a:effectLst/>
                <a:latin typeface="Open Sans" panose="020B0606030504020204" pitchFamily="34" charset="0"/>
              </a:rPr>
              <a:t>Single family residence</a:t>
            </a:r>
          </a:p>
          <a:p>
            <a:pPr algn="l">
              <a:buFont typeface="Arial" panose="020B0604020202020204" pitchFamily="34" charset="0"/>
              <a:buNone/>
            </a:pPr>
            <a:r>
              <a:rPr lang="en-US" b="0" i="0" dirty="0">
                <a:solidFill>
                  <a:srgbClr val="2A2A33"/>
                </a:solidFill>
                <a:effectLst/>
                <a:latin typeface="Open Sans" panose="020B0606030504020204" pitchFamily="34" charset="0"/>
              </a:rPr>
              <a:t>Built in 2001</a:t>
            </a:r>
          </a:p>
          <a:p>
            <a:pPr algn="l">
              <a:buFont typeface="Arial" panose="020B0604020202020204" pitchFamily="34" charset="0"/>
              <a:buNone/>
            </a:pPr>
            <a:r>
              <a:rPr lang="en-US" b="0" i="0" dirty="0">
                <a:solidFill>
                  <a:srgbClr val="2A2A33"/>
                </a:solidFill>
                <a:effectLst/>
                <a:latin typeface="Open Sans" panose="020B0606030504020204" pitchFamily="34" charset="0"/>
              </a:rPr>
              <a:t>Forced air, natural gas</a:t>
            </a:r>
          </a:p>
          <a:p>
            <a:pPr algn="l">
              <a:buFont typeface="Arial" panose="020B0604020202020204" pitchFamily="34" charset="0"/>
              <a:buNone/>
            </a:pPr>
            <a:r>
              <a:rPr lang="en-US" b="0" i="0" dirty="0">
                <a:solidFill>
                  <a:srgbClr val="2A2A33"/>
                </a:solidFill>
                <a:effectLst/>
                <a:latin typeface="Open Sans" panose="020B0606030504020204" pitchFamily="34" charset="0"/>
              </a:rPr>
              <a:t>Central a/c, natural gas</a:t>
            </a:r>
          </a:p>
          <a:p>
            <a:pPr algn="l">
              <a:buFont typeface="Arial" panose="020B0604020202020204" pitchFamily="34" charset="0"/>
              <a:buChar char="•"/>
            </a:pPr>
            <a:r>
              <a:rPr lang="en-US" b="0" i="0" dirty="0">
                <a:solidFill>
                  <a:srgbClr val="2A2A33"/>
                </a:solidFill>
                <a:effectLst/>
                <a:latin typeface="Open Sans" panose="020B0606030504020204" pitchFamily="34" charset="0"/>
              </a:rPr>
              <a:t>1 Attached garage space</a:t>
            </a:r>
          </a:p>
          <a:p>
            <a:pPr algn="l">
              <a:buFont typeface="Arial" panose="020B0604020202020204" pitchFamily="34" charset="0"/>
              <a:buChar char="•"/>
            </a:pPr>
            <a:r>
              <a:rPr lang="en-US" b="0" i="0" dirty="0">
                <a:solidFill>
                  <a:srgbClr val="2A2A33"/>
                </a:solidFill>
                <a:effectLst/>
                <a:latin typeface="Open Sans" panose="020B0606030504020204" pitchFamily="34" charset="0"/>
              </a:rPr>
              <a:t>0.36 Acres</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D032D3-96D5-430A-A3B0-D60CF55CB3B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E7325-3642-8C4A-9CD0-2870D0F3F9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30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do you need to know to make a decision?</a:t>
            </a:r>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13</a:t>
            </a:fld>
            <a:endParaRPr lang="en-US" dirty="0"/>
          </a:p>
        </p:txBody>
      </p:sp>
    </p:spTree>
    <p:extLst>
      <p:ext uri="{BB962C8B-B14F-4D97-AF65-F5344CB8AC3E}">
        <p14:creationId xmlns:p14="http://schemas.microsoft.com/office/powerpoint/2010/main" val="273623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Equity impact.</a:t>
            </a:r>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4</a:t>
            </a:fld>
            <a:endParaRPr lang="en-US" dirty="0"/>
          </a:p>
        </p:txBody>
      </p:sp>
    </p:spTree>
    <p:extLst>
      <p:ext uri="{BB962C8B-B14F-4D97-AF65-F5344CB8AC3E}">
        <p14:creationId xmlns:p14="http://schemas.microsoft.com/office/powerpoint/2010/main" val="221305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truly a steering committee led solution.  I had approached this effort as an optimization of space to help close as many schools as possible to save operational dollars and stop the bleeding in the budget.  The committee took a completely different tract.  They wanted to solve for the educational program problems first.  Make sure that the space was conducive to improving school climate and culture second and then distill out any net savings third.  All while rebuilding a crumbling infrastructure.  Their view as the longer view not doing more with what we have today, but giving the educators the tools to move the needle on the other goals.  This in turn will give the district a fighting chance to compete for future students.  Recruiting new students into the district vastly outweighs any operation savings you will get from closing dilapidated buildings. This creates a firm foundation to further build the entire districts comprehensive plan.  </a:t>
            </a:r>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5</a:t>
            </a:fld>
            <a:endParaRPr lang="en-US" dirty="0"/>
          </a:p>
        </p:txBody>
      </p:sp>
    </p:spTree>
    <p:extLst>
      <p:ext uri="{BB962C8B-B14F-4D97-AF65-F5344CB8AC3E}">
        <p14:creationId xmlns:p14="http://schemas.microsoft.com/office/powerpoint/2010/main" val="319935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6</a:t>
            </a:fld>
            <a:endParaRPr lang="en-US" dirty="0"/>
          </a:p>
        </p:txBody>
      </p:sp>
    </p:spTree>
    <p:extLst>
      <p:ext uri="{BB962C8B-B14F-4D97-AF65-F5344CB8AC3E}">
        <p14:creationId xmlns:p14="http://schemas.microsoft.com/office/powerpoint/2010/main" val="130435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7</a:t>
            </a:fld>
            <a:endParaRPr lang="en-US" dirty="0"/>
          </a:p>
        </p:txBody>
      </p:sp>
    </p:spTree>
    <p:extLst>
      <p:ext uri="{BB962C8B-B14F-4D97-AF65-F5344CB8AC3E}">
        <p14:creationId xmlns:p14="http://schemas.microsoft.com/office/powerpoint/2010/main" val="212866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how phasing works</a:t>
            </a:r>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8</a:t>
            </a:fld>
            <a:endParaRPr lang="en-US" dirty="0"/>
          </a:p>
        </p:txBody>
      </p:sp>
    </p:spTree>
    <p:extLst>
      <p:ext uri="{BB962C8B-B14F-4D97-AF65-F5344CB8AC3E}">
        <p14:creationId xmlns:p14="http://schemas.microsoft.com/office/powerpoint/2010/main" val="70243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1 is roughly 2/3 of the cost of the total plan</a:t>
            </a:r>
          </a:p>
          <a:p>
            <a:r>
              <a:rPr lang="en-US" dirty="0"/>
              <a:t>Phase 2 is roughly 1/3 of the cost of the total plan</a:t>
            </a:r>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9</a:t>
            </a:fld>
            <a:endParaRPr lang="en-US" dirty="0"/>
          </a:p>
        </p:txBody>
      </p:sp>
    </p:spTree>
    <p:extLst>
      <p:ext uri="{BB962C8B-B14F-4D97-AF65-F5344CB8AC3E}">
        <p14:creationId xmlns:p14="http://schemas.microsoft.com/office/powerpoint/2010/main" val="53983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Chester County Common Level Ratio Factor 39.5% = 2.53 multiplier  – Loose approximation of market value vs. assessed.  Last county wide assessment was in 1998.  Median Assessed value is $122,850 of assessment which equals a rough market rate of $310,810 as a market rate.</a:t>
            </a:r>
          </a:p>
          <a:p>
            <a:pPr algn="l"/>
            <a:r>
              <a:rPr lang="en-US" b="1" i="0" dirty="0">
                <a:solidFill>
                  <a:srgbClr val="2A2A33"/>
                </a:solidFill>
                <a:effectLst/>
                <a:latin typeface="Open Sans" panose="020B0606030504020204" pitchFamily="34" charset="0"/>
              </a:rPr>
              <a:t>$319,900 = 3</a:t>
            </a:r>
            <a:r>
              <a:rPr lang="en-US" b="0" i="0" dirty="0">
                <a:solidFill>
                  <a:srgbClr val="2A2A33"/>
                </a:solidFill>
                <a:effectLst/>
                <a:latin typeface="Open Sans" panose="020B0606030504020204" pitchFamily="34" charset="0"/>
              </a:rPr>
              <a:t> bd</a:t>
            </a:r>
            <a:r>
              <a:rPr lang="en-US" b="1" i="0" dirty="0">
                <a:solidFill>
                  <a:srgbClr val="2A2A33"/>
                </a:solidFill>
                <a:effectLst/>
                <a:latin typeface="Open Sans" panose="020B0606030504020204" pitchFamily="34" charset="0"/>
              </a:rPr>
              <a:t>3</a:t>
            </a:r>
            <a:r>
              <a:rPr lang="en-US" b="0" i="0" dirty="0">
                <a:solidFill>
                  <a:srgbClr val="2A2A33"/>
                </a:solidFill>
                <a:effectLst/>
                <a:latin typeface="Open Sans" panose="020B0606030504020204" pitchFamily="34" charset="0"/>
              </a:rPr>
              <a:t> ba</a:t>
            </a:r>
            <a:r>
              <a:rPr lang="en-US" b="1" i="0" dirty="0">
                <a:solidFill>
                  <a:srgbClr val="2A2A33"/>
                </a:solidFill>
                <a:effectLst/>
                <a:latin typeface="Open Sans" panose="020B0606030504020204" pitchFamily="34" charset="0"/>
              </a:rPr>
              <a:t>1,736</a:t>
            </a:r>
            <a:r>
              <a:rPr lang="en-US" b="0" i="0" dirty="0">
                <a:solidFill>
                  <a:srgbClr val="2A2A33"/>
                </a:solidFill>
                <a:effectLst/>
                <a:latin typeface="Open Sans" panose="020B0606030504020204" pitchFamily="34" charset="0"/>
              </a:rPr>
              <a:t> </a:t>
            </a:r>
            <a:r>
              <a:rPr lang="en-US" b="0" i="0" dirty="0" err="1">
                <a:solidFill>
                  <a:srgbClr val="2A2A33"/>
                </a:solidFill>
                <a:effectLst/>
                <a:latin typeface="Open Sans" panose="020B0606030504020204" pitchFamily="34" charset="0"/>
              </a:rPr>
              <a:t>sqft</a:t>
            </a:r>
            <a:endParaRPr lang="en-US" b="0" i="0" dirty="0">
              <a:solidFill>
                <a:srgbClr val="2A2A33"/>
              </a:solidFill>
              <a:effectLst/>
              <a:latin typeface="Open Sans" panose="020B0606030504020204" pitchFamily="34" charset="0"/>
            </a:endParaRPr>
          </a:p>
          <a:p>
            <a:pPr algn="l"/>
            <a:r>
              <a:rPr lang="en-US" b="0" i="0" dirty="0">
                <a:solidFill>
                  <a:srgbClr val="2A2A33"/>
                </a:solidFill>
                <a:effectLst/>
                <a:latin typeface="Open Sans" panose="020B0606030504020204" pitchFamily="34" charset="0"/>
              </a:rPr>
              <a:t>58 Cynthia Rd, Coatesville, PA 19320</a:t>
            </a:r>
          </a:p>
          <a:p>
            <a:pPr algn="l">
              <a:buFont typeface="Arial" panose="020B0604020202020204" pitchFamily="34" charset="0"/>
              <a:buNone/>
            </a:pPr>
            <a:r>
              <a:rPr lang="en-US" b="0" i="0" dirty="0">
                <a:solidFill>
                  <a:srgbClr val="2A2A33"/>
                </a:solidFill>
                <a:effectLst/>
                <a:latin typeface="Open Sans" panose="020B0606030504020204" pitchFamily="34" charset="0"/>
              </a:rPr>
              <a:t>Single family residence</a:t>
            </a:r>
          </a:p>
          <a:p>
            <a:pPr algn="l">
              <a:buFont typeface="Arial" panose="020B0604020202020204" pitchFamily="34" charset="0"/>
              <a:buNone/>
            </a:pPr>
            <a:r>
              <a:rPr lang="en-US" b="0" i="0" dirty="0">
                <a:solidFill>
                  <a:srgbClr val="2A2A33"/>
                </a:solidFill>
                <a:effectLst/>
                <a:latin typeface="Open Sans" panose="020B0606030504020204" pitchFamily="34" charset="0"/>
              </a:rPr>
              <a:t>Built in 2001</a:t>
            </a:r>
          </a:p>
          <a:p>
            <a:pPr algn="l">
              <a:buFont typeface="Arial" panose="020B0604020202020204" pitchFamily="34" charset="0"/>
              <a:buNone/>
            </a:pPr>
            <a:r>
              <a:rPr lang="en-US" b="0" i="0" dirty="0">
                <a:solidFill>
                  <a:srgbClr val="2A2A33"/>
                </a:solidFill>
                <a:effectLst/>
                <a:latin typeface="Open Sans" panose="020B0606030504020204" pitchFamily="34" charset="0"/>
              </a:rPr>
              <a:t>Forced air, natural gas</a:t>
            </a:r>
          </a:p>
          <a:p>
            <a:pPr algn="l">
              <a:buFont typeface="Arial" panose="020B0604020202020204" pitchFamily="34" charset="0"/>
              <a:buNone/>
            </a:pPr>
            <a:r>
              <a:rPr lang="en-US" b="0" i="0" dirty="0">
                <a:solidFill>
                  <a:srgbClr val="2A2A33"/>
                </a:solidFill>
                <a:effectLst/>
                <a:latin typeface="Open Sans" panose="020B0606030504020204" pitchFamily="34" charset="0"/>
              </a:rPr>
              <a:t>Central a/c, natural gas</a:t>
            </a:r>
          </a:p>
          <a:p>
            <a:pPr algn="l">
              <a:buFont typeface="Arial" panose="020B0604020202020204" pitchFamily="34" charset="0"/>
              <a:buChar char="•"/>
            </a:pPr>
            <a:r>
              <a:rPr lang="en-US" b="0" i="0" dirty="0">
                <a:solidFill>
                  <a:srgbClr val="2A2A33"/>
                </a:solidFill>
                <a:effectLst/>
                <a:latin typeface="Open Sans" panose="020B0606030504020204" pitchFamily="34" charset="0"/>
              </a:rPr>
              <a:t>1 Attached garage space</a:t>
            </a:r>
          </a:p>
          <a:p>
            <a:pPr algn="l">
              <a:buFont typeface="Arial" panose="020B0604020202020204" pitchFamily="34" charset="0"/>
              <a:buChar char="•"/>
            </a:pPr>
            <a:r>
              <a:rPr lang="en-US" b="0" i="0" dirty="0">
                <a:solidFill>
                  <a:srgbClr val="2A2A33"/>
                </a:solidFill>
                <a:effectLst/>
                <a:latin typeface="Open Sans" panose="020B0606030504020204" pitchFamily="34" charset="0"/>
              </a:rPr>
              <a:t>0.36 Acres</a:t>
            </a:r>
          </a:p>
          <a:p>
            <a:endParaRPr lang="en-US" dirty="0"/>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10</a:t>
            </a:fld>
            <a:endParaRPr lang="en-US" dirty="0"/>
          </a:p>
        </p:txBody>
      </p:sp>
    </p:spTree>
    <p:extLst>
      <p:ext uri="{BB962C8B-B14F-4D97-AF65-F5344CB8AC3E}">
        <p14:creationId xmlns:p14="http://schemas.microsoft.com/office/powerpoint/2010/main" val="268696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Chester County Common Level Ratio Factor 39.5% = 2.53 multiplier  – Loose approximation of market value vs. assessed.  Last county wide assessment was in 1998.  Median Assessed value is $122,850 of assessment which equals a rough market rate of $310,810 as a market rate.</a:t>
            </a:r>
          </a:p>
          <a:p>
            <a:pPr algn="l"/>
            <a:r>
              <a:rPr lang="en-US" b="1" i="0" dirty="0">
                <a:solidFill>
                  <a:srgbClr val="2A2A33"/>
                </a:solidFill>
                <a:effectLst/>
                <a:latin typeface="Open Sans" panose="020B0606030504020204" pitchFamily="34" charset="0"/>
              </a:rPr>
              <a:t>$319,900 = 3</a:t>
            </a:r>
            <a:r>
              <a:rPr lang="en-US" b="0" i="0" dirty="0">
                <a:solidFill>
                  <a:srgbClr val="2A2A33"/>
                </a:solidFill>
                <a:effectLst/>
                <a:latin typeface="Open Sans" panose="020B0606030504020204" pitchFamily="34" charset="0"/>
              </a:rPr>
              <a:t> bd</a:t>
            </a:r>
            <a:r>
              <a:rPr lang="en-US" b="1" i="0" dirty="0">
                <a:solidFill>
                  <a:srgbClr val="2A2A33"/>
                </a:solidFill>
                <a:effectLst/>
                <a:latin typeface="Open Sans" panose="020B0606030504020204" pitchFamily="34" charset="0"/>
              </a:rPr>
              <a:t>3</a:t>
            </a:r>
            <a:r>
              <a:rPr lang="en-US" b="0" i="0" dirty="0">
                <a:solidFill>
                  <a:srgbClr val="2A2A33"/>
                </a:solidFill>
                <a:effectLst/>
                <a:latin typeface="Open Sans" panose="020B0606030504020204" pitchFamily="34" charset="0"/>
              </a:rPr>
              <a:t> ba</a:t>
            </a:r>
            <a:r>
              <a:rPr lang="en-US" b="1" i="0" dirty="0">
                <a:solidFill>
                  <a:srgbClr val="2A2A33"/>
                </a:solidFill>
                <a:effectLst/>
                <a:latin typeface="Open Sans" panose="020B0606030504020204" pitchFamily="34" charset="0"/>
              </a:rPr>
              <a:t>1,736</a:t>
            </a:r>
            <a:r>
              <a:rPr lang="en-US" b="0" i="0" dirty="0">
                <a:solidFill>
                  <a:srgbClr val="2A2A33"/>
                </a:solidFill>
                <a:effectLst/>
                <a:latin typeface="Open Sans" panose="020B0606030504020204" pitchFamily="34" charset="0"/>
              </a:rPr>
              <a:t> </a:t>
            </a:r>
            <a:r>
              <a:rPr lang="en-US" b="0" i="0" dirty="0" err="1">
                <a:solidFill>
                  <a:srgbClr val="2A2A33"/>
                </a:solidFill>
                <a:effectLst/>
                <a:latin typeface="Open Sans" panose="020B0606030504020204" pitchFamily="34" charset="0"/>
              </a:rPr>
              <a:t>sqft</a:t>
            </a:r>
            <a:endParaRPr lang="en-US" b="0" i="0" dirty="0">
              <a:solidFill>
                <a:srgbClr val="2A2A33"/>
              </a:solidFill>
              <a:effectLst/>
              <a:latin typeface="Open Sans" panose="020B0606030504020204" pitchFamily="34" charset="0"/>
            </a:endParaRPr>
          </a:p>
          <a:p>
            <a:pPr algn="l"/>
            <a:r>
              <a:rPr lang="en-US" b="0" i="0" dirty="0">
                <a:solidFill>
                  <a:srgbClr val="2A2A33"/>
                </a:solidFill>
                <a:effectLst/>
                <a:latin typeface="Open Sans" panose="020B0606030504020204" pitchFamily="34" charset="0"/>
              </a:rPr>
              <a:t>58 Cynthia Rd, Coatesville, PA 19320</a:t>
            </a:r>
          </a:p>
          <a:p>
            <a:pPr algn="l">
              <a:buFont typeface="Arial" panose="020B0604020202020204" pitchFamily="34" charset="0"/>
              <a:buNone/>
            </a:pPr>
            <a:r>
              <a:rPr lang="en-US" b="0" i="0" dirty="0">
                <a:solidFill>
                  <a:srgbClr val="2A2A33"/>
                </a:solidFill>
                <a:effectLst/>
                <a:latin typeface="Open Sans" panose="020B0606030504020204" pitchFamily="34" charset="0"/>
              </a:rPr>
              <a:t>Single family residence</a:t>
            </a:r>
          </a:p>
          <a:p>
            <a:pPr algn="l">
              <a:buFont typeface="Arial" panose="020B0604020202020204" pitchFamily="34" charset="0"/>
              <a:buNone/>
            </a:pPr>
            <a:r>
              <a:rPr lang="en-US" b="0" i="0" dirty="0">
                <a:solidFill>
                  <a:srgbClr val="2A2A33"/>
                </a:solidFill>
                <a:effectLst/>
                <a:latin typeface="Open Sans" panose="020B0606030504020204" pitchFamily="34" charset="0"/>
              </a:rPr>
              <a:t>Built in 2001</a:t>
            </a:r>
          </a:p>
          <a:p>
            <a:pPr algn="l">
              <a:buFont typeface="Arial" panose="020B0604020202020204" pitchFamily="34" charset="0"/>
              <a:buNone/>
            </a:pPr>
            <a:r>
              <a:rPr lang="en-US" b="0" i="0" dirty="0">
                <a:solidFill>
                  <a:srgbClr val="2A2A33"/>
                </a:solidFill>
                <a:effectLst/>
                <a:latin typeface="Open Sans" panose="020B0606030504020204" pitchFamily="34" charset="0"/>
              </a:rPr>
              <a:t>Forced air, natural gas</a:t>
            </a:r>
          </a:p>
          <a:p>
            <a:pPr algn="l">
              <a:buFont typeface="Arial" panose="020B0604020202020204" pitchFamily="34" charset="0"/>
              <a:buNone/>
            </a:pPr>
            <a:r>
              <a:rPr lang="en-US" b="0" i="0" dirty="0">
                <a:solidFill>
                  <a:srgbClr val="2A2A33"/>
                </a:solidFill>
                <a:effectLst/>
                <a:latin typeface="Open Sans" panose="020B0606030504020204" pitchFamily="34" charset="0"/>
              </a:rPr>
              <a:t>Central a/c, natural gas</a:t>
            </a:r>
          </a:p>
          <a:p>
            <a:pPr algn="l">
              <a:buFont typeface="Arial" panose="020B0604020202020204" pitchFamily="34" charset="0"/>
              <a:buChar char="•"/>
            </a:pPr>
            <a:r>
              <a:rPr lang="en-US" b="0" i="0" dirty="0">
                <a:solidFill>
                  <a:srgbClr val="2A2A33"/>
                </a:solidFill>
                <a:effectLst/>
                <a:latin typeface="Open Sans" panose="020B0606030504020204" pitchFamily="34" charset="0"/>
              </a:rPr>
              <a:t>1 Attached garage space</a:t>
            </a:r>
          </a:p>
          <a:p>
            <a:pPr algn="l">
              <a:buFont typeface="Arial" panose="020B0604020202020204" pitchFamily="34" charset="0"/>
              <a:buChar char="•"/>
            </a:pPr>
            <a:r>
              <a:rPr lang="en-US" b="0" i="0" dirty="0">
                <a:solidFill>
                  <a:srgbClr val="2A2A33"/>
                </a:solidFill>
                <a:effectLst/>
                <a:latin typeface="Open Sans" panose="020B0606030504020204" pitchFamily="34" charset="0"/>
              </a:rPr>
              <a:t>0.36 Acres</a:t>
            </a:r>
          </a:p>
          <a:p>
            <a:endParaRPr lang="en-US" dirty="0"/>
          </a:p>
        </p:txBody>
      </p:sp>
      <p:sp>
        <p:nvSpPr>
          <p:cNvPr id="4" name="Date Placeholder 3"/>
          <p:cNvSpPr>
            <a:spLocks noGrp="1"/>
          </p:cNvSpPr>
          <p:nvPr>
            <p:ph type="dt" idx="1"/>
          </p:nvPr>
        </p:nvSpPr>
        <p:spPr/>
        <p:txBody>
          <a:bodyPr/>
          <a:lstStyle/>
          <a:p>
            <a:fld id="{65D032D3-96D5-430A-A3B0-D60CF55CB3BD}" type="datetime1">
              <a:rPr lang="en-US" smtClean="0"/>
              <a:t>5/5/2023</a:t>
            </a:fld>
            <a:endParaRPr lang="en-US" dirty="0"/>
          </a:p>
        </p:txBody>
      </p:sp>
      <p:sp>
        <p:nvSpPr>
          <p:cNvPr id="5" name="Slide Number Placeholder 4"/>
          <p:cNvSpPr>
            <a:spLocks noGrp="1"/>
          </p:cNvSpPr>
          <p:nvPr>
            <p:ph type="sldNum" sz="quarter" idx="5"/>
          </p:nvPr>
        </p:nvSpPr>
        <p:spPr/>
        <p:txBody>
          <a:bodyPr/>
          <a:lstStyle/>
          <a:p>
            <a:fld id="{0B6E7325-3642-8C4A-9CD0-2870D0F3F905}" type="slidenum">
              <a:rPr lang="en-US" smtClean="0"/>
              <a:t>11</a:t>
            </a:fld>
            <a:endParaRPr lang="en-US" dirty="0"/>
          </a:p>
        </p:txBody>
      </p:sp>
    </p:spTree>
    <p:extLst>
      <p:ext uri="{BB962C8B-B14F-4D97-AF65-F5344CB8AC3E}">
        <p14:creationId xmlns:p14="http://schemas.microsoft.com/office/powerpoint/2010/main" val="3470502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6CD9A84D-F30A-AC42-993E-B35BCA9C11F9}" type="datetime1">
              <a:rPr lang="en-US" smtClean="0"/>
              <a:t>5/5/2023</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54063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F1AB4B-7276-B54C-BACE-C072554153A2}" type="datetime1">
              <a:rPr lang="en-US" smtClean="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76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069FE1-CF51-544B-AF0D-E71DFBD507E7}"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5908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711AB2E-294C-CA46-961C-EB255D5617DD}"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4905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AAC21-1B07-FE4F-886E-E85A3E2BFF1E}"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24010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E1D52A-BE3E-4646-937F-C67AC2EE4BFB}" type="datetime1">
              <a:rPr lang="en-US" smtClean="0"/>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26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677ACD-F8CD-3C46-B5A9-4FAA685E7DD0}" type="datetime1">
              <a:rPr lang="en-US" smtClean="0"/>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272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98637-AA45-F64F-A5A0-646D4B062DC9}"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4399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A431E-EA3B-BC48-93CC-8A984DDF5593}"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9387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66041-9F3B-6449-8756-E97869CE6C8E}" type="datetime1">
              <a:rPr lang="en-US" smtClean="0"/>
              <a:t>5/5/2023</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7330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C7B73-E57A-D744-97BF-216913E29127}" type="datetime1">
              <a:rPr lang="en-US" smtClean="0"/>
              <a:t>5/5/2023</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220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051AF-5367-6C41-BE4A-BF6B4315647A}" type="datetime1">
              <a:rPr lang="en-US" smtClean="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5140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65AC0-9AFE-0849-A612-A9D7491DF606}" type="datetime1">
              <a:rPr lang="en-US" smtClean="0"/>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961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8033A0-E7F9-3E43-BF6B-30A85DEFEEAC}" type="datetime1">
              <a:rPr lang="en-US" smtClean="0"/>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999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A36AB-F3C9-4C43-A443-9DAF36A39AC4}" type="datetime1">
              <a:rPr lang="en-US" smtClean="0"/>
              <a:t>5/5/2023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10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3ED78-90DC-DA43-BF5A-BFE8149DA729}" type="datetime1">
              <a:rPr lang="en-US" smtClean="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9624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1B6B3-0017-BB4B-8831-053364DA8BB1}" type="datetime1">
              <a:rPr lang="en-US" smtClean="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6321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0CA6E242-8F9F-7446-ABE3-F25FA8FF7E83}" type="datetime1">
              <a:rPr lang="en-US" smtClean="0"/>
              <a:t>5/5/2023</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21268524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0A778BA-6E31-E144-A55B-62A6338EE19F}"/>
              </a:ext>
            </a:extLst>
          </p:cNvPr>
          <p:cNvSpPr>
            <a:spLocks noGrp="1"/>
          </p:cNvSpPr>
          <p:nvPr>
            <p:ph type="ctrTitle"/>
          </p:nvPr>
        </p:nvSpPr>
        <p:spPr>
          <a:xfrm>
            <a:off x="883403" y="1171227"/>
            <a:ext cx="10414861" cy="719568"/>
          </a:xfrm>
          <a:effectLst>
            <a:outerShdw blurRad="50800" dist="38100" algn="l" rotWithShape="0">
              <a:prstClr val="black"/>
            </a:outerShdw>
          </a:effectLst>
        </p:spPr>
        <p:txBody>
          <a:bodyPr anchor="t">
            <a:noAutofit/>
          </a:bodyPr>
          <a:lstStyle/>
          <a:p>
            <a:pPr algn="l"/>
            <a:r>
              <a:rPr lang="tr-TR" sz="4000" b="1" dirty="0">
                <a:solidFill>
                  <a:schemeClr val="bg1"/>
                </a:solidFill>
                <a:latin typeface="Helvetica" pitchFamily="2" charset="0"/>
                <a:cs typeface="Calibri" panose="020F0502020204030204" pitchFamily="34" charset="0"/>
              </a:rPr>
              <a:t>COATESVILLE AREA SCHOOL DISTRICT  </a:t>
            </a:r>
          </a:p>
        </p:txBody>
      </p:sp>
      <p:sp>
        <p:nvSpPr>
          <p:cNvPr id="15" name="Subtitle 2">
            <a:extLst>
              <a:ext uri="{FF2B5EF4-FFF2-40B4-BE49-F238E27FC236}">
                <a16:creationId xmlns:a16="http://schemas.microsoft.com/office/drawing/2014/main" id="{71AAE3C5-6A58-C545-BB3E-236BCE3F1A6E}"/>
              </a:ext>
            </a:extLst>
          </p:cNvPr>
          <p:cNvSpPr>
            <a:spLocks noGrp="1"/>
          </p:cNvSpPr>
          <p:nvPr>
            <p:ph type="subTitle" idx="1"/>
          </p:nvPr>
        </p:nvSpPr>
        <p:spPr>
          <a:xfrm>
            <a:off x="4138047" y="2386738"/>
            <a:ext cx="7335765" cy="1471145"/>
          </a:xfrm>
          <a:effectLst>
            <a:outerShdw blurRad="50800" dist="38100" algn="l" rotWithShape="0">
              <a:prstClr val="black"/>
            </a:outerShdw>
          </a:effectLst>
        </p:spPr>
        <p:txBody>
          <a:bodyPr vert="horz" lIns="91440" tIns="0" rIns="91440" bIns="45720" rtlCol="0" anchor="b">
            <a:noAutofit/>
          </a:bodyPr>
          <a:lstStyle/>
          <a:p>
            <a:pPr algn="r"/>
            <a:r>
              <a:rPr lang="en-US" sz="3600" b="1" dirty="0">
                <a:solidFill>
                  <a:schemeClr val="bg1"/>
                </a:solidFill>
                <a:latin typeface="Helvetica" pitchFamily="2" charset="0"/>
              </a:rPr>
              <a:t>Master Facilities Plan Community Task Force</a:t>
            </a:r>
          </a:p>
        </p:txBody>
      </p:sp>
      <p:sp>
        <p:nvSpPr>
          <p:cNvPr id="16" name="TextBox 15">
            <a:extLst>
              <a:ext uri="{FF2B5EF4-FFF2-40B4-BE49-F238E27FC236}">
                <a16:creationId xmlns:a16="http://schemas.microsoft.com/office/drawing/2014/main" id="{8A8340D6-3C00-4846-81DD-49A0E3AF992A}"/>
              </a:ext>
            </a:extLst>
          </p:cNvPr>
          <p:cNvSpPr txBox="1"/>
          <p:nvPr/>
        </p:nvSpPr>
        <p:spPr>
          <a:xfrm>
            <a:off x="5870532" y="4094374"/>
            <a:ext cx="5603280" cy="1815882"/>
          </a:xfrm>
          <a:prstGeom prst="rect">
            <a:avLst/>
          </a:prstGeom>
          <a:noFill/>
          <a:effectLst>
            <a:outerShdw blurRad="50800" dist="38100" algn="l" rotWithShape="0">
              <a:prstClr val="black"/>
            </a:outerShdw>
          </a:effectLst>
        </p:spPr>
        <p:txBody>
          <a:bodyPr wrap="square" rtlCol="0">
            <a:spAutoFit/>
          </a:bodyPr>
          <a:lstStyle/>
          <a:p>
            <a:pPr algn="r"/>
            <a:r>
              <a:rPr lang="en-US" sz="2800" b="1" dirty="0">
                <a:solidFill>
                  <a:schemeClr val="bg2">
                    <a:lumMod val="75000"/>
                  </a:schemeClr>
                </a:solidFill>
                <a:latin typeface="Helvetica" pitchFamily="2" charset="0"/>
              </a:rPr>
              <a:t>Coatesville Area School District</a:t>
            </a:r>
          </a:p>
          <a:p>
            <a:pPr algn="r"/>
            <a:r>
              <a:rPr lang="en-US" sz="2800" b="1" dirty="0">
                <a:solidFill>
                  <a:schemeClr val="bg2">
                    <a:lumMod val="75000"/>
                  </a:schemeClr>
                </a:solidFill>
                <a:latin typeface="Helvetica" pitchFamily="2" charset="0"/>
              </a:rPr>
              <a:t>Operations Committee Update</a:t>
            </a:r>
          </a:p>
          <a:p>
            <a:pPr algn="r"/>
            <a:endParaRPr lang="en-US" sz="2800" b="1" dirty="0">
              <a:solidFill>
                <a:schemeClr val="bg2">
                  <a:lumMod val="75000"/>
                </a:schemeClr>
              </a:solidFill>
              <a:latin typeface="Helvetica" pitchFamily="2" charset="0"/>
            </a:endParaRPr>
          </a:p>
          <a:p>
            <a:pPr algn="r"/>
            <a:r>
              <a:rPr lang="en-US" sz="2800" b="1" dirty="0">
                <a:solidFill>
                  <a:schemeClr val="bg2">
                    <a:lumMod val="75000"/>
                  </a:schemeClr>
                </a:solidFill>
                <a:latin typeface="Helvetica" pitchFamily="2" charset="0"/>
              </a:rPr>
              <a:t>May 9, 2023</a:t>
            </a:r>
          </a:p>
        </p:txBody>
      </p:sp>
      <p:pic>
        <p:nvPicPr>
          <p:cNvPr id="19" name="Picture 18">
            <a:extLst>
              <a:ext uri="{FF2B5EF4-FFF2-40B4-BE49-F238E27FC236}">
                <a16:creationId xmlns:a16="http://schemas.microsoft.com/office/drawing/2014/main" id="{D95F025C-68F2-2048-A9DC-17A7C75ABA7D}"/>
              </a:ext>
            </a:extLst>
          </p:cNvPr>
          <p:cNvPicPr>
            <a:picLocks noChangeAspect="1"/>
          </p:cNvPicPr>
          <p:nvPr/>
        </p:nvPicPr>
        <p:blipFill>
          <a:blip r:embed="rId2"/>
          <a:stretch>
            <a:fillRect/>
          </a:stretch>
        </p:blipFill>
        <p:spPr>
          <a:xfrm>
            <a:off x="826676" y="2712241"/>
            <a:ext cx="3419859" cy="3434506"/>
          </a:xfrm>
          <a:prstGeom prst="rect">
            <a:avLst/>
          </a:prstGeom>
          <a:effectLst>
            <a:outerShdw blurRad="1270000" dist="50800" dir="5400000" sx="97000" sy="97000" algn="ctr" rotWithShape="0">
              <a:schemeClr val="bg1"/>
            </a:outerShdw>
          </a:effectLst>
        </p:spPr>
      </p:pic>
    </p:spTree>
    <p:extLst>
      <p:ext uri="{BB962C8B-B14F-4D97-AF65-F5344CB8AC3E}">
        <p14:creationId xmlns:p14="http://schemas.microsoft.com/office/powerpoint/2010/main" val="97649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F66AC1-5F02-4678-9BC8-7E753E7AC25D}"/>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18" name="Picture 17">
            <a:extLst>
              <a:ext uri="{FF2B5EF4-FFF2-40B4-BE49-F238E27FC236}">
                <a16:creationId xmlns:a16="http://schemas.microsoft.com/office/drawing/2014/main" id="{93C2B62D-49B3-FCA9-F624-CAC635678C23}"/>
              </a:ext>
            </a:extLst>
          </p:cNvPr>
          <p:cNvPicPr>
            <a:picLocks noChangeAspect="1"/>
          </p:cNvPicPr>
          <p:nvPr/>
        </p:nvPicPr>
        <p:blipFill>
          <a:blip r:embed="rId3"/>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
        <p:nvSpPr>
          <p:cNvPr id="19" name="Title 1">
            <a:extLst>
              <a:ext uri="{FF2B5EF4-FFF2-40B4-BE49-F238E27FC236}">
                <a16:creationId xmlns:a16="http://schemas.microsoft.com/office/drawing/2014/main" id="{A6468D8D-C45B-D967-8EDC-91E18F312316}"/>
              </a:ext>
            </a:extLst>
          </p:cNvPr>
          <p:cNvSpPr>
            <a:spLocks noGrp="1"/>
          </p:cNvSpPr>
          <p:nvPr>
            <p:ph type="title"/>
          </p:nvPr>
        </p:nvSpPr>
        <p:spPr>
          <a:xfrm>
            <a:off x="1683170" y="1018419"/>
            <a:ext cx="8825659" cy="706964"/>
          </a:xfrm>
        </p:spPr>
        <p:txBody>
          <a:bodyPr/>
          <a:lstStyle/>
          <a:p>
            <a:pPr algn="ctr"/>
            <a:r>
              <a:rPr lang="en-US" sz="4000" dirty="0"/>
              <a:t>Community Task Force:</a:t>
            </a:r>
            <a:br>
              <a:rPr lang="en-US" sz="4000" dirty="0"/>
            </a:br>
            <a:r>
              <a:rPr lang="en-US" sz="4400" b="1" dirty="0"/>
              <a:t>Tax Impact</a:t>
            </a:r>
            <a:endParaRPr lang="en-US" sz="4000" b="1" dirty="0"/>
          </a:p>
        </p:txBody>
      </p:sp>
      <p:pic>
        <p:nvPicPr>
          <p:cNvPr id="3" name="Picture 2">
            <a:extLst>
              <a:ext uri="{FF2B5EF4-FFF2-40B4-BE49-F238E27FC236}">
                <a16:creationId xmlns:a16="http://schemas.microsoft.com/office/drawing/2014/main" id="{57693C7D-D165-80E7-D6FF-0FFFC9FBA725}"/>
              </a:ext>
            </a:extLst>
          </p:cNvPr>
          <p:cNvPicPr>
            <a:picLocks noChangeAspect="1"/>
          </p:cNvPicPr>
          <p:nvPr/>
        </p:nvPicPr>
        <p:blipFill>
          <a:blip r:embed="rId4"/>
          <a:stretch>
            <a:fillRect/>
          </a:stretch>
        </p:blipFill>
        <p:spPr>
          <a:xfrm>
            <a:off x="129308" y="2448073"/>
            <a:ext cx="7787890" cy="3434740"/>
          </a:xfrm>
          <a:prstGeom prst="rect">
            <a:avLst/>
          </a:prstGeom>
          <a:ln>
            <a:solidFill>
              <a:schemeClr val="accent1"/>
            </a:solidFill>
          </a:ln>
        </p:spPr>
      </p:pic>
      <p:sp>
        <p:nvSpPr>
          <p:cNvPr id="7" name="TextBox 6">
            <a:extLst>
              <a:ext uri="{FF2B5EF4-FFF2-40B4-BE49-F238E27FC236}">
                <a16:creationId xmlns:a16="http://schemas.microsoft.com/office/drawing/2014/main" id="{99E1C5C5-BDB5-AA00-FF86-DDB4152FA75C}"/>
              </a:ext>
            </a:extLst>
          </p:cNvPr>
          <p:cNvSpPr txBox="1"/>
          <p:nvPr/>
        </p:nvSpPr>
        <p:spPr>
          <a:xfrm>
            <a:off x="7980218" y="2448073"/>
            <a:ext cx="4082474" cy="3539430"/>
          </a:xfrm>
          <a:prstGeom prst="rect">
            <a:avLst/>
          </a:prstGeom>
          <a:noFill/>
        </p:spPr>
        <p:txBody>
          <a:bodyPr wrap="square" rtlCol="0">
            <a:spAutoFit/>
          </a:bodyPr>
          <a:lstStyle/>
          <a:p>
            <a:r>
              <a:rPr lang="en-US" sz="1600" dirty="0"/>
              <a:t>To </a:t>
            </a:r>
            <a:r>
              <a:rPr lang="en-US" sz="1600" b="1" dirty="0"/>
              <a:t>fund</a:t>
            </a:r>
            <a:r>
              <a:rPr lang="en-US" sz="1600" dirty="0"/>
              <a:t> the entire </a:t>
            </a:r>
            <a:r>
              <a:rPr lang="en-US" sz="1600" b="1" dirty="0"/>
              <a:t>Taskforce</a:t>
            </a:r>
            <a:r>
              <a:rPr lang="en-US" sz="1600" dirty="0"/>
              <a:t> </a:t>
            </a:r>
            <a:r>
              <a:rPr lang="en-US" sz="1600" b="1" dirty="0"/>
              <a:t>Developed School Facility Investment Plan:</a:t>
            </a:r>
            <a:r>
              <a:rPr lang="en-US" sz="1600" dirty="0"/>
              <a:t> </a:t>
            </a:r>
          </a:p>
          <a:p>
            <a:pPr marL="285750" indent="-285750">
              <a:buFont typeface="Arial" panose="020B0604020202020204" pitchFamily="34" charset="0"/>
              <a:buChar char="•"/>
            </a:pPr>
            <a:r>
              <a:rPr lang="en-US" sz="1600" dirty="0"/>
              <a:t>A homeowner with an </a:t>
            </a:r>
            <a:r>
              <a:rPr lang="en-US" sz="1600" b="1" dirty="0"/>
              <a:t>assessed value of $100,000 </a:t>
            </a:r>
            <a:r>
              <a:rPr lang="en-US" sz="1600" dirty="0"/>
              <a:t>would </a:t>
            </a:r>
            <a:r>
              <a:rPr lang="en-US" sz="1600" b="1" dirty="0"/>
              <a:t>pay an extra $5.00 per month</a:t>
            </a:r>
            <a:r>
              <a:rPr lang="en-US" sz="1600" dirty="0"/>
              <a:t> for the next 9 years.  </a:t>
            </a:r>
          </a:p>
          <a:p>
            <a:pPr marL="285750" indent="-285750">
              <a:buFont typeface="Arial" panose="020B0604020202020204" pitchFamily="34" charset="0"/>
              <a:buChar char="•"/>
            </a:pPr>
            <a:r>
              <a:rPr lang="en-US" sz="1600" dirty="0"/>
              <a:t>A ‘</a:t>
            </a:r>
            <a:r>
              <a:rPr lang="en-US" sz="1600" b="1" dirty="0"/>
              <a:t>median’ taxpayer </a:t>
            </a:r>
            <a:r>
              <a:rPr lang="en-US" sz="1600" dirty="0"/>
              <a:t>with a home assessed at $122,850 </a:t>
            </a:r>
            <a:r>
              <a:rPr lang="en-US" sz="1600" b="1" dirty="0"/>
              <a:t>would pay an extra $6.14 per month </a:t>
            </a:r>
            <a:r>
              <a:rPr lang="en-US" sz="1600" dirty="0"/>
              <a:t>for the next 9 years.  </a:t>
            </a:r>
          </a:p>
          <a:p>
            <a:pPr marL="285750" indent="-285750">
              <a:buFont typeface="Arial" panose="020B0604020202020204" pitchFamily="34" charset="0"/>
              <a:buChar char="•"/>
            </a:pPr>
            <a:r>
              <a:rPr lang="en-US" sz="1600" dirty="0"/>
              <a:t>A homeowner with an </a:t>
            </a:r>
            <a:r>
              <a:rPr lang="en-US" sz="1600" b="1" dirty="0"/>
              <a:t>assessed value of $300,000 </a:t>
            </a:r>
            <a:r>
              <a:rPr lang="en-US" sz="1600" dirty="0"/>
              <a:t>would </a:t>
            </a:r>
            <a:r>
              <a:rPr lang="en-US" sz="1600" b="1" dirty="0"/>
              <a:t>pay an extra $15.00 per month</a:t>
            </a:r>
            <a:r>
              <a:rPr lang="en-US" sz="1600" dirty="0"/>
              <a:t> for the next 9 years.  </a:t>
            </a:r>
          </a:p>
        </p:txBody>
      </p:sp>
    </p:spTree>
    <p:extLst>
      <p:ext uri="{BB962C8B-B14F-4D97-AF65-F5344CB8AC3E}">
        <p14:creationId xmlns:p14="http://schemas.microsoft.com/office/powerpoint/2010/main" val="67579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F66AC1-5F02-4678-9BC8-7E753E7AC25D}"/>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18" name="Picture 17">
            <a:extLst>
              <a:ext uri="{FF2B5EF4-FFF2-40B4-BE49-F238E27FC236}">
                <a16:creationId xmlns:a16="http://schemas.microsoft.com/office/drawing/2014/main" id="{93C2B62D-49B3-FCA9-F624-CAC635678C23}"/>
              </a:ext>
            </a:extLst>
          </p:cNvPr>
          <p:cNvPicPr>
            <a:picLocks noChangeAspect="1"/>
          </p:cNvPicPr>
          <p:nvPr/>
        </p:nvPicPr>
        <p:blipFill>
          <a:blip r:embed="rId3"/>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
        <p:nvSpPr>
          <p:cNvPr id="19" name="Title 1">
            <a:extLst>
              <a:ext uri="{FF2B5EF4-FFF2-40B4-BE49-F238E27FC236}">
                <a16:creationId xmlns:a16="http://schemas.microsoft.com/office/drawing/2014/main" id="{A6468D8D-C45B-D967-8EDC-91E18F312316}"/>
              </a:ext>
            </a:extLst>
          </p:cNvPr>
          <p:cNvSpPr>
            <a:spLocks noGrp="1"/>
          </p:cNvSpPr>
          <p:nvPr>
            <p:ph type="title"/>
          </p:nvPr>
        </p:nvSpPr>
        <p:spPr>
          <a:xfrm>
            <a:off x="1683170" y="1018419"/>
            <a:ext cx="8825659" cy="706964"/>
          </a:xfrm>
        </p:spPr>
        <p:txBody>
          <a:bodyPr/>
          <a:lstStyle/>
          <a:p>
            <a:pPr algn="ctr"/>
            <a:r>
              <a:rPr lang="en-US" sz="4000" dirty="0"/>
              <a:t>Community Task Force:</a:t>
            </a:r>
            <a:br>
              <a:rPr lang="en-US" sz="4000" dirty="0"/>
            </a:br>
            <a:r>
              <a:rPr lang="en-US" sz="4400" b="1" dirty="0"/>
              <a:t>Tax Impact Sample Homes</a:t>
            </a:r>
            <a:endParaRPr lang="en-US" sz="4000" b="1" dirty="0"/>
          </a:p>
        </p:txBody>
      </p:sp>
      <p:sp>
        <p:nvSpPr>
          <p:cNvPr id="7" name="TextBox 6">
            <a:extLst>
              <a:ext uri="{FF2B5EF4-FFF2-40B4-BE49-F238E27FC236}">
                <a16:creationId xmlns:a16="http://schemas.microsoft.com/office/drawing/2014/main" id="{99E1C5C5-BDB5-AA00-FF86-DDB4152FA75C}"/>
              </a:ext>
            </a:extLst>
          </p:cNvPr>
          <p:cNvSpPr txBox="1"/>
          <p:nvPr/>
        </p:nvSpPr>
        <p:spPr>
          <a:xfrm>
            <a:off x="1794196" y="5617339"/>
            <a:ext cx="851715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House data above from Zillow (houses currently on the market)</a:t>
            </a:r>
          </a:p>
          <a:p>
            <a:pPr marL="285750" indent="-285750">
              <a:buFont typeface="Arial" panose="020B0604020202020204" pitchFamily="34" charset="0"/>
              <a:buChar char="•"/>
            </a:pPr>
            <a:r>
              <a:rPr lang="en-US" sz="1600" dirty="0"/>
              <a:t>Assessed value of each property is determined by Chester County</a:t>
            </a:r>
          </a:p>
          <a:p>
            <a:pPr marL="285750" indent="-285750">
              <a:buFont typeface="Arial" panose="020B0604020202020204" pitchFamily="34" charset="0"/>
              <a:buChar char="•"/>
            </a:pPr>
            <a:r>
              <a:rPr lang="en-US" sz="1600" dirty="0"/>
              <a:t>The last assessment of property values was performed by Chester County in 1998</a:t>
            </a:r>
          </a:p>
        </p:txBody>
      </p:sp>
      <p:graphicFrame>
        <p:nvGraphicFramePr>
          <p:cNvPr id="11" name="Table 10">
            <a:extLst>
              <a:ext uri="{FF2B5EF4-FFF2-40B4-BE49-F238E27FC236}">
                <a16:creationId xmlns:a16="http://schemas.microsoft.com/office/drawing/2014/main" id="{37CE4C0D-A810-A32F-8979-7589E17AAA9D}"/>
              </a:ext>
            </a:extLst>
          </p:cNvPr>
          <p:cNvGraphicFramePr>
            <a:graphicFrameLocks noGrp="1"/>
          </p:cNvGraphicFramePr>
          <p:nvPr>
            <p:extLst>
              <p:ext uri="{D42A27DB-BD31-4B8C-83A1-F6EECF244321}">
                <p14:modId xmlns:p14="http://schemas.microsoft.com/office/powerpoint/2010/main" val="1531206239"/>
              </p:ext>
            </p:extLst>
          </p:nvPr>
        </p:nvGraphicFramePr>
        <p:xfrm>
          <a:off x="1794196" y="2594701"/>
          <a:ext cx="8603605" cy="2855008"/>
        </p:xfrm>
        <a:graphic>
          <a:graphicData uri="http://schemas.openxmlformats.org/drawingml/2006/table">
            <a:tbl>
              <a:tblPr/>
              <a:tblGrid>
                <a:gridCol w="2084467">
                  <a:extLst>
                    <a:ext uri="{9D8B030D-6E8A-4147-A177-3AD203B41FA5}">
                      <a16:colId xmlns:a16="http://schemas.microsoft.com/office/drawing/2014/main" val="2342514060"/>
                    </a:ext>
                  </a:extLst>
                </a:gridCol>
                <a:gridCol w="2929988">
                  <a:extLst>
                    <a:ext uri="{9D8B030D-6E8A-4147-A177-3AD203B41FA5}">
                      <a16:colId xmlns:a16="http://schemas.microsoft.com/office/drawing/2014/main" val="3810938856"/>
                    </a:ext>
                  </a:extLst>
                </a:gridCol>
                <a:gridCol w="1228594">
                  <a:extLst>
                    <a:ext uri="{9D8B030D-6E8A-4147-A177-3AD203B41FA5}">
                      <a16:colId xmlns:a16="http://schemas.microsoft.com/office/drawing/2014/main" val="1012613620"/>
                    </a:ext>
                  </a:extLst>
                </a:gridCol>
                <a:gridCol w="1311420">
                  <a:extLst>
                    <a:ext uri="{9D8B030D-6E8A-4147-A177-3AD203B41FA5}">
                      <a16:colId xmlns:a16="http://schemas.microsoft.com/office/drawing/2014/main" val="2677624826"/>
                    </a:ext>
                  </a:extLst>
                </a:gridCol>
                <a:gridCol w="1049136">
                  <a:extLst>
                    <a:ext uri="{9D8B030D-6E8A-4147-A177-3AD203B41FA5}">
                      <a16:colId xmlns:a16="http://schemas.microsoft.com/office/drawing/2014/main" val="2922041132"/>
                    </a:ext>
                  </a:extLst>
                </a:gridCol>
              </a:tblGrid>
              <a:tr h="486179">
                <a:tc gridSpan="5">
                  <a:txBody>
                    <a:bodyPr/>
                    <a:lstStyle/>
                    <a:p>
                      <a:pPr algn="ctr" fontAlgn="ctr"/>
                      <a:r>
                        <a:rPr lang="en-US" sz="1400" b="1" i="0" u="none" strike="noStrike">
                          <a:solidFill>
                            <a:srgbClr val="000000"/>
                          </a:solidFill>
                          <a:effectLst/>
                          <a:latin typeface="Century Gothic" panose="020B0502020202020204" pitchFamily="34" charset="0"/>
                        </a:rPr>
                        <a:t>Sample Housing Data and Tax Impact (Current Homes for Sale on Zillow 5/4/23)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4997359"/>
                  </a:ext>
                </a:extLst>
              </a:tr>
              <a:tr h="786162">
                <a:tc>
                  <a:txBody>
                    <a:bodyPr/>
                    <a:lstStyle/>
                    <a:p>
                      <a:pPr algn="ctr" fontAlgn="ctr"/>
                      <a:r>
                        <a:rPr lang="en-US" sz="1100" b="1" i="0" u="none" strike="noStrike" dirty="0">
                          <a:solidFill>
                            <a:srgbClr val="000000"/>
                          </a:solidFill>
                          <a:effectLst/>
                          <a:latin typeface="Century Gothic" panose="020B0502020202020204" pitchFamily="34" charset="0"/>
                        </a:rPr>
                        <a:t>Assessed Value Sample </a:t>
                      </a:r>
                    </a:p>
                    <a:p>
                      <a:pPr algn="ctr" fontAlgn="ctr"/>
                      <a:r>
                        <a:rPr lang="en-US" sz="1100" b="1" i="0" u="none" strike="noStrike" dirty="0">
                          <a:solidFill>
                            <a:srgbClr val="000000"/>
                          </a:solidFill>
                          <a:effectLst/>
                          <a:latin typeface="Century Gothic" panose="020B0502020202020204" pitchFamily="34" charset="0"/>
                        </a:rPr>
                        <a:t>(From RBC Chart)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entury Gothic" panose="020B0502020202020204" pitchFamily="34" charset="0"/>
                        </a:rPr>
                        <a:t>Typical Home in this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entury Gothic" panose="020B0502020202020204" pitchFamily="34" charset="0"/>
                        </a:rPr>
                        <a:t>Market Value (Listing Price)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entury Gothic" panose="020B0502020202020204" pitchFamily="34" charset="0"/>
                        </a:rPr>
                        <a:t>Actual Assessed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entury Gothic" panose="020B0502020202020204" pitchFamily="34" charset="0"/>
                        </a:rPr>
                        <a:t>Tax Impact in ($/Month)</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52373"/>
                  </a:ext>
                </a:extLst>
              </a:tr>
              <a:tr h="537900">
                <a:tc>
                  <a:txBody>
                    <a:bodyPr/>
                    <a:lstStyle/>
                    <a:p>
                      <a:pPr algn="ctr" fontAlgn="ctr"/>
                      <a:r>
                        <a:rPr lang="en-US" sz="1100" b="0" i="0" u="none" strike="noStrike">
                          <a:solidFill>
                            <a:srgbClr val="000000"/>
                          </a:solidFill>
                          <a:effectLst/>
                          <a:latin typeface="Century Gothic" panose="020B0502020202020204" pitchFamily="34" charset="0"/>
                        </a:rPr>
                        <a:t>$100,000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entury Gothic" panose="020B0502020202020204" pitchFamily="34" charset="0"/>
                        </a:rPr>
                        <a:t>1,536 SQFT Townhome with                      </a:t>
                      </a:r>
                    </a:p>
                    <a:p>
                      <a:pPr algn="ctr" fontAlgn="ctr"/>
                      <a:r>
                        <a:rPr lang="en-US" sz="1100" b="0" i="0" u="none" strike="noStrike" dirty="0">
                          <a:solidFill>
                            <a:srgbClr val="000000"/>
                          </a:solidFill>
                          <a:effectLst/>
                          <a:latin typeface="Century Gothic" panose="020B0502020202020204" pitchFamily="34" charset="0"/>
                        </a:rPr>
                        <a:t>3 bedrooms, 3 bathrooms built in 2002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entury Gothic" panose="020B0502020202020204" pitchFamily="34" charset="0"/>
                        </a:rPr>
                        <a:t>$255,000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entury Gothic" panose="020B0502020202020204" pitchFamily="34" charset="0"/>
                        </a:rPr>
                        <a:t>$102,510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entury Gothic" panose="020B0502020202020204" pitchFamily="34" charset="0"/>
                        </a:rPr>
                        <a:t>$5.13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430114"/>
                  </a:ext>
                </a:extLst>
              </a:tr>
              <a:tr h="506867">
                <a:tc>
                  <a:txBody>
                    <a:bodyPr/>
                    <a:lstStyle/>
                    <a:p>
                      <a:pPr algn="ctr" fontAlgn="ctr"/>
                      <a:r>
                        <a:rPr lang="en-US" sz="1100" b="0" i="0" u="none" strike="noStrike" dirty="0">
                          <a:solidFill>
                            <a:srgbClr val="000000"/>
                          </a:solidFill>
                          <a:effectLst/>
                          <a:latin typeface="Century Gothic" panose="020B0502020202020204" pitchFamily="34" charset="0"/>
                        </a:rPr>
                        <a:t>$122,850 (Median)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entury Gothic" panose="020B0502020202020204" pitchFamily="34" charset="0"/>
                        </a:rPr>
                        <a:t>1,736 SQFT Single Family Home with       </a:t>
                      </a:r>
                    </a:p>
                    <a:p>
                      <a:pPr algn="ctr" fontAlgn="ctr"/>
                      <a:r>
                        <a:rPr lang="en-US" sz="1100" b="0" i="0" u="none" strike="noStrike" dirty="0">
                          <a:solidFill>
                            <a:srgbClr val="000000"/>
                          </a:solidFill>
                          <a:effectLst/>
                          <a:latin typeface="Century Gothic" panose="020B0502020202020204" pitchFamily="34" charset="0"/>
                        </a:rPr>
                        <a:t>3 bedrooms, 3bathrooms built in 2001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entury Gothic" panose="020B0502020202020204" pitchFamily="34" charset="0"/>
                        </a:rPr>
                        <a:t>$319,900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entury Gothic" panose="020B0502020202020204" pitchFamily="34" charset="0"/>
                        </a:rPr>
                        <a:t>$114,380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entury Gothic" panose="020B0502020202020204" pitchFamily="34" charset="0"/>
                        </a:rPr>
                        <a:t>$5.72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748591"/>
                  </a:ext>
                </a:extLst>
              </a:tr>
              <a:tr h="537900">
                <a:tc>
                  <a:txBody>
                    <a:bodyPr/>
                    <a:lstStyle/>
                    <a:p>
                      <a:pPr algn="ctr" fontAlgn="ctr"/>
                      <a:r>
                        <a:rPr lang="en-US" sz="1100" b="0" i="0" u="none" strike="noStrike">
                          <a:solidFill>
                            <a:srgbClr val="000000"/>
                          </a:solidFill>
                          <a:effectLst/>
                          <a:latin typeface="Century Gothic" panose="020B0502020202020204" pitchFamily="34" charset="0"/>
                        </a:rPr>
                        <a:t>$300,000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entury Gothic" panose="020B0502020202020204" pitchFamily="34" charset="0"/>
                        </a:rPr>
                        <a:t>3,491 SQFT Single Family Home with       </a:t>
                      </a:r>
                    </a:p>
                    <a:p>
                      <a:pPr algn="ctr" fontAlgn="ctr"/>
                      <a:r>
                        <a:rPr lang="en-US" sz="1100" b="0" i="0" u="none" strike="noStrike" dirty="0">
                          <a:solidFill>
                            <a:srgbClr val="000000"/>
                          </a:solidFill>
                          <a:effectLst/>
                          <a:latin typeface="Century Gothic" panose="020B0502020202020204" pitchFamily="34" charset="0"/>
                        </a:rPr>
                        <a:t>4 Bedrooms, 4 Bathrooms built in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entury Gothic" panose="020B0502020202020204" pitchFamily="34" charset="0"/>
                        </a:rPr>
                        <a:t>$650,000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entury Gothic" panose="020B0502020202020204" pitchFamily="34" charset="0"/>
                        </a:rPr>
                        <a:t>$284,240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entury Gothic" panose="020B0502020202020204" pitchFamily="34" charset="0"/>
                        </a:rPr>
                        <a:t>$14.21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904925"/>
                  </a:ext>
                </a:extLst>
              </a:tr>
            </a:tbl>
          </a:graphicData>
        </a:graphic>
      </p:graphicFrame>
    </p:spTree>
    <p:extLst>
      <p:ext uri="{BB962C8B-B14F-4D97-AF65-F5344CB8AC3E}">
        <p14:creationId xmlns:p14="http://schemas.microsoft.com/office/powerpoint/2010/main" val="156225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F66AC1-5F02-4678-9BC8-7E753E7AC25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93C2B62D-49B3-FCA9-F624-CAC635678C23}"/>
              </a:ext>
            </a:extLst>
          </p:cNvPr>
          <p:cNvPicPr>
            <a:picLocks noChangeAspect="1"/>
          </p:cNvPicPr>
          <p:nvPr/>
        </p:nvPicPr>
        <p:blipFill>
          <a:blip r:embed="rId3"/>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
        <p:nvSpPr>
          <p:cNvPr id="19" name="Title 1">
            <a:extLst>
              <a:ext uri="{FF2B5EF4-FFF2-40B4-BE49-F238E27FC236}">
                <a16:creationId xmlns:a16="http://schemas.microsoft.com/office/drawing/2014/main" id="{A6468D8D-C45B-D967-8EDC-91E18F312316}"/>
              </a:ext>
            </a:extLst>
          </p:cNvPr>
          <p:cNvSpPr>
            <a:spLocks noGrp="1"/>
          </p:cNvSpPr>
          <p:nvPr>
            <p:ph type="title"/>
          </p:nvPr>
        </p:nvSpPr>
        <p:spPr>
          <a:xfrm>
            <a:off x="1683170" y="1018419"/>
            <a:ext cx="8825659" cy="706964"/>
          </a:xfrm>
        </p:spPr>
        <p:txBody>
          <a:bodyPr/>
          <a:lstStyle/>
          <a:p>
            <a:pPr algn="ctr"/>
            <a:r>
              <a:rPr lang="en-US" sz="4000" dirty="0"/>
              <a:t>Community Task Force:</a:t>
            </a:r>
            <a:br>
              <a:rPr lang="en-US" sz="4000" dirty="0"/>
            </a:br>
            <a:r>
              <a:rPr lang="en-US" sz="4400" b="1" dirty="0"/>
              <a:t>Overall Budget Impact</a:t>
            </a:r>
            <a:endParaRPr lang="en-US" sz="4000" b="1" dirty="0"/>
          </a:p>
        </p:txBody>
      </p:sp>
      <p:sp>
        <p:nvSpPr>
          <p:cNvPr id="2" name="Content Placeholder 2">
            <a:extLst>
              <a:ext uri="{FF2B5EF4-FFF2-40B4-BE49-F238E27FC236}">
                <a16:creationId xmlns:a16="http://schemas.microsoft.com/office/drawing/2014/main" id="{2599F16C-93C3-06F6-A184-B8C45A6A41CE}"/>
              </a:ext>
            </a:extLst>
          </p:cNvPr>
          <p:cNvSpPr>
            <a:spLocks noGrp="1"/>
          </p:cNvSpPr>
          <p:nvPr>
            <p:ph idx="1"/>
          </p:nvPr>
        </p:nvSpPr>
        <p:spPr>
          <a:xfrm>
            <a:off x="526472" y="2448074"/>
            <a:ext cx="11323897" cy="4204418"/>
          </a:xfrm>
        </p:spPr>
        <p:txBody>
          <a:bodyPr>
            <a:normAutofit/>
          </a:bodyPr>
          <a:lstStyle/>
          <a:p>
            <a:pPr marL="0" indent="0">
              <a:buNone/>
            </a:pPr>
            <a:r>
              <a:rPr lang="en-US" sz="2000" b="1" dirty="0">
                <a:solidFill>
                  <a:schemeClr val="tx1"/>
                </a:solidFill>
              </a:rPr>
              <a:t>Included in the Preliminary Budget:</a:t>
            </a:r>
          </a:p>
          <a:p>
            <a:pPr marL="0" indent="0">
              <a:buNone/>
            </a:pPr>
            <a:endParaRPr lang="en-US" sz="2000" b="1" dirty="0">
              <a:solidFill>
                <a:schemeClr val="tx1"/>
              </a:solidFill>
            </a:endParaRPr>
          </a:p>
          <a:p>
            <a:r>
              <a:rPr lang="en-US" sz="2000" b="1" dirty="0">
                <a:solidFill>
                  <a:schemeClr val="tx1"/>
                </a:solidFill>
              </a:rPr>
              <a:t>Tax impact of existing debt per RBC’s presentation</a:t>
            </a:r>
          </a:p>
          <a:p>
            <a:r>
              <a:rPr lang="en-US" sz="2000" b="1" dirty="0">
                <a:solidFill>
                  <a:schemeClr val="tx1"/>
                </a:solidFill>
              </a:rPr>
              <a:t>Tax impact of proposed new debt to fund this plan per RBC’s presentation</a:t>
            </a:r>
          </a:p>
          <a:p>
            <a:r>
              <a:rPr lang="en-US" sz="2000" b="1" dirty="0">
                <a:solidFill>
                  <a:schemeClr val="tx1"/>
                </a:solidFill>
              </a:rPr>
              <a:t>Operational/Educational costs outside of debt </a:t>
            </a:r>
          </a:p>
          <a:p>
            <a:r>
              <a:rPr lang="en-US" sz="2000" b="1" dirty="0">
                <a:solidFill>
                  <a:schemeClr val="tx1"/>
                </a:solidFill>
              </a:rPr>
              <a:t>Ideally, this plan helps to brings money back into the district’s coffers</a:t>
            </a:r>
          </a:p>
          <a:p>
            <a:endParaRPr lang="en-US" sz="1800" b="1" dirty="0"/>
          </a:p>
        </p:txBody>
      </p:sp>
      <p:sp>
        <p:nvSpPr>
          <p:cNvPr id="5" name="TextBox 4">
            <a:extLst>
              <a:ext uri="{FF2B5EF4-FFF2-40B4-BE49-F238E27FC236}">
                <a16:creationId xmlns:a16="http://schemas.microsoft.com/office/drawing/2014/main" id="{F601B14B-BE90-C100-7552-F71E7A498738}"/>
              </a:ext>
            </a:extLst>
          </p:cNvPr>
          <p:cNvSpPr txBox="1"/>
          <p:nvPr/>
        </p:nvSpPr>
        <p:spPr>
          <a:xfrm>
            <a:off x="341630" y="5534212"/>
            <a:ext cx="10784339" cy="769441"/>
          </a:xfrm>
          <a:prstGeom prst="rect">
            <a:avLst/>
          </a:prstGeom>
          <a:noFill/>
          <a:ln>
            <a:solidFill>
              <a:schemeClr val="accent1"/>
            </a:solidFill>
          </a:ln>
        </p:spPr>
        <p:txBody>
          <a:bodyPr wrap="square" rtlCol="0">
            <a:spAutoFit/>
          </a:bodyPr>
          <a:lstStyle/>
          <a:p>
            <a:pPr algn="ctr"/>
            <a:r>
              <a:rPr lang="en-US" sz="2200" b="1" dirty="0"/>
              <a:t>The Preliminary Budget has been presented at previous board meetings with the costs above included.</a:t>
            </a:r>
          </a:p>
        </p:txBody>
      </p:sp>
    </p:spTree>
    <p:extLst>
      <p:ext uri="{BB962C8B-B14F-4D97-AF65-F5344CB8AC3E}">
        <p14:creationId xmlns:p14="http://schemas.microsoft.com/office/powerpoint/2010/main" val="160212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0A778BA-6E31-E144-A55B-62A6338EE19F}"/>
              </a:ext>
            </a:extLst>
          </p:cNvPr>
          <p:cNvSpPr>
            <a:spLocks noGrp="1"/>
          </p:cNvSpPr>
          <p:nvPr>
            <p:ph type="ctrTitle"/>
          </p:nvPr>
        </p:nvSpPr>
        <p:spPr>
          <a:xfrm>
            <a:off x="883403" y="1171227"/>
            <a:ext cx="10414861" cy="719568"/>
          </a:xfrm>
          <a:effectLst>
            <a:outerShdw blurRad="50800" dist="38100" algn="l" rotWithShape="0">
              <a:prstClr val="black"/>
            </a:outerShdw>
          </a:effectLst>
        </p:spPr>
        <p:txBody>
          <a:bodyPr anchor="t">
            <a:noAutofit/>
          </a:bodyPr>
          <a:lstStyle/>
          <a:p>
            <a:pPr algn="ctr"/>
            <a:r>
              <a:rPr lang="tr-TR" sz="4000" b="1" dirty="0">
                <a:solidFill>
                  <a:schemeClr val="bg1"/>
                </a:solidFill>
                <a:latin typeface="Helvetica" pitchFamily="2" charset="0"/>
                <a:cs typeface="Calibri" panose="020F0502020204030204" pitchFamily="34" charset="0"/>
              </a:rPr>
              <a:t>Q &amp; A</a:t>
            </a:r>
          </a:p>
        </p:txBody>
      </p:sp>
      <p:pic>
        <p:nvPicPr>
          <p:cNvPr id="19" name="Picture 18">
            <a:extLst>
              <a:ext uri="{FF2B5EF4-FFF2-40B4-BE49-F238E27FC236}">
                <a16:creationId xmlns:a16="http://schemas.microsoft.com/office/drawing/2014/main" id="{D95F025C-68F2-2048-A9DC-17A7C75ABA7D}"/>
              </a:ext>
            </a:extLst>
          </p:cNvPr>
          <p:cNvPicPr>
            <a:picLocks noChangeAspect="1"/>
          </p:cNvPicPr>
          <p:nvPr/>
        </p:nvPicPr>
        <p:blipFill>
          <a:blip r:embed="rId3"/>
          <a:stretch>
            <a:fillRect/>
          </a:stretch>
        </p:blipFill>
        <p:spPr>
          <a:xfrm>
            <a:off x="684422" y="2435080"/>
            <a:ext cx="3419859" cy="3434506"/>
          </a:xfrm>
          <a:prstGeom prst="rect">
            <a:avLst/>
          </a:prstGeom>
          <a:effectLst>
            <a:outerShdw blurRad="1270000" dist="50800" dir="5400000" sx="97000" sy="97000" algn="ctr" rotWithShape="0">
              <a:schemeClr val="bg1"/>
            </a:outerShdw>
          </a:effectLst>
        </p:spPr>
      </p:pic>
      <p:sp>
        <p:nvSpPr>
          <p:cNvPr id="4" name="TextBox 3">
            <a:extLst>
              <a:ext uri="{FF2B5EF4-FFF2-40B4-BE49-F238E27FC236}">
                <a16:creationId xmlns:a16="http://schemas.microsoft.com/office/drawing/2014/main" id="{6A5BFDB0-43CF-CC42-B343-6E27777ED600}"/>
              </a:ext>
            </a:extLst>
          </p:cNvPr>
          <p:cNvSpPr txBox="1"/>
          <p:nvPr/>
        </p:nvSpPr>
        <p:spPr>
          <a:xfrm>
            <a:off x="4998072" y="2194561"/>
            <a:ext cx="617929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000" b="1" dirty="0"/>
          </a:p>
          <a:p>
            <a:pPr algn="ctr"/>
            <a:endParaRPr lang="en-US" sz="4000" b="1" dirty="0"/>
          </a:p>
          <a:p>
            <a:pPr algn="ctr"/>
            <a:r>
              <a:rPr lang="en-US" sz="4000" b="1" dirty="0">
                <a:solidFill>
                  <a:schemeClr val="bg1"/>
                </a:solidFill>
                <a:latin typeface="Helvetica" pitchFamily="2" charset="0"/>
              </a:rPr>
              <a:t>THANK YOU!</a:t>
            </a:r>
          </a:p>
          <a:p>
            <a:pPr lvl="2"/>
            <a:endParaRPr lang="en-US" sz="2800" b="1" dirty="0"/>
          </a:p>
          <a:p>
            <a:pPr lvl="2"/>
            <a:endParaRPr lang="en-US" sz="2800" b="1" dirty="0"/>
          </a:p>
          <a:p>
            <a:br>
              <a:rPr lang="en-US" sz="1200" dirty="0"/>
            </a:br>
            <a:endParaRPr lang="en-US" sz="1200" b="1" dirty="0">
              <a:cs typeface="Calibri"/>
            </a:endParaRPr>
          </a:p>
        </p:txBody>
      </p:sp>
    </p:spTree>
    <p:extLst>
      <p:ext uri="{BB962C8B-B14F-4D97-AF65-F5344CB8AC3E}">
        <p14:creationId xmlns:p14="http://schemas.microsoft.com/office/powerpoint/2010/main" val="107768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A325-6782-074E-BDA4-B78D12C2A2DE}"/>
              </a:ext>
            </a:extLst>
          </p:cNvPr>
          <p:cNvSpPr>
            <a:spLocks noGrp="1"/>
          </p:cNvSpPr>
          <p:nvPr>
            <p:ph type="title"/>
          </p:nvPr>
        </p:nvSpPr>
        <p:spPr>
          <a:xfrm>
            <a:off x="1683170" y="973669"/>
            <a:ext cx="8825659" cy="706964"/>
          </a:xfrm>
        </p:spPr>
        <p:txBody>
          <a:bodyPr/>
          <a:lstStyle/>
          <a:p>
            <a:pPr algn="ctr"/>
            <a:r>
              <a:rPr lang="en-US" b="1" dirty="0"/>
              <a:t>May 9, 2023</a:t>
            </a:r>
            <a:br>
              <a:rPr lang="en-US" b="1" dirty="0"/>
            </a:br>
            <a:r>
              <a:rPr lang="en-US" b="1" dirty="0"/>
              <a:t>Agenda</a:t>
            </a:r>
          </a:p>
        </p:txBody>
      </p:sp>
      <p:sp>
        <p:nvSpPr>
          <p:cNvPr id="3" name="Content Placeholder 2">
            <a:extLst>
              <a:ext uri="{FF2B5EF4-FFF2-40B4-BE49-F238E27FC236}">
                <a16:creationId xmlns:a16="http://schemas.microsoft.com/office/drawing/2014/main" id="{32100BE6-B633-5D8E-7D34-5B0142218094}"/>
              </a:ext>
            </a:extLst>
          </p:cNvPr>
          <p:cNvSpPr>
            <a:spLocks noGrp="1"/>
          </p:cNvSpPr>
          <p:nvPr>
            <p:ph idx="1"/>
          </p:nvPr>
        </p:nvSpPr>
        <p:spPr>
          <a:xfrm>
            <a:off x="812800" y="2456872"/>
            <a:ext cx="9167813" cy="3562927"/>
          </a:xfrm>
        </p:spPr>
        <p:txBody>
          <a:bodyPr>
            <a:noAutofit/>
          </a:bodyPr>
          <a:lstStyle/>
          <a:p>
            <a:pPr>
              <a:buFont typeface="Wingdings" pitchFamily="2" charset="2"/>
              <a:buChar char="v"/>
            </a:pPr>
            <a:r>
              <a:rPr lang="en-US" sz="2400" b="1" dirty="0">
                <a:solidFill>
                  <a:schemeClr val="tx1"/>
                </a:solidFill>
              </a:rPr>
              <a:t>Introductions</a:t>
            </a:r>
          </a:p>
          <a:p>
            <a:pPr>
              <a:buFont typeface="Wingdings" pitchFamily="2" charset="2"/>
              <a:buChar char="v"/>
            </a:pPr>
            <a:r>
              <a:rPr lang="en-US" sz="2400" b="1" dirty="0">
                <a:solidFill>
                  <a:schemeClr val="tx1"/>
                </a:solidFill>
              </a:rPr>
              <a:t>Educational Impact of Facilities </a:t>
            </a:r>
          </a:p>
          <a:p>
            <a:pPr>
              <a:buFont typeface="Wingdings" pitchFamily="2" charset="2"/>
              <a:buChar char="v"/>
            </a:pPr>
            <a:r>
              <a:rPr lang="en-US" sz="2400" b="1" dirty="0">
                <a:solidFill>
                  <a:schemeClr val="tx1"/>
                </a:solidFill>
              </a:rPr>
              <a:t>Is there a “Do Nothing Option”?</a:t>
            </a:r>
          </a:p>
          <a:p>
            <a:pPr>
              <a:buFont typeface="Wingdings" pitchFamily="2" charset="2"/>
              <a:buChar char="v"/>
            </a:pPr>
            <a:r>
              <a:rPr lang="en-US" sz="2400" b="1" dirty="0">
                <a:solidFill>
                  <a:schemeClr val="tx1"/>
                </a:solidFill>
              </a:rPr>
              <a:t>Community Task Force Final Facilities Investment Plan</a:t>
            </a:r>
          </a:p>
          <a:p>
            <a:pPr>
              <a:buFont typeface="Wingdings" pitchFamily="2" charset="2"/>
              <a:buChar char="v"/>
            </a:pPr>
            <a:r>
              <a:rPr lang="en-US" sz="2400" b="1" dirty="0">
                <a:solidFill>
                  <a:schemeClr val="tx1"/>
                </a:solidFill>
              </a:rPr>
              <a:t>Phased Facility Infrastructure Investment</a:t>
            </a:r>
          </a:p>
          <a:p>
            <a:pPr>
              <a:buFont typeface="Wingdings" pitchFamily="2" charset="2"/>
              <a:buChar char="v"/>
            </a:pPr>
            <a:r>
              <a:rPr lang="en-US" sz="2400" b="1" dirty="0">
                <a:solidFill>
                  <a:schemeClr val="tx1"/>
                </a:solidFill>
              </a:rPr>
              <a:t>Tax Impact, Examples, and Overall Budget Impact</a:t>
            </a:r>
          </a:p>
          <a:p>
            <a:pPr>
              <a:buFont typeface="Wingdings" pitchFamily="2" charset="2"/>
              <a:buChar char="v"/>
            </a:pPr>
            <a:r>
              <a:rPr lang="en-US" sz="2400" b="1" dirty="0">
                <a:solidFill>
                  <a:schemeClr val="tx1"/>
                </a:solidFill>
              </a:rPr>
              <a:t>Questions</a:t>
            </a:r>
          </a:p>
        </p:txBody>
      </p:sp>
      <p:sp>
        <p:nvSpPr>
          <p:cNvPr id="4" name="Slide Number Placeholder 3">
            <a:extLst>
              <a:ext uri="{FF2B5EF4-FFF2-40B4-BE49-F238E27FC236}">
                <a16:creationId xmlns:a16="http://schemas.microsoft.com/office/drawing/2014/main" id="{66622759-F242-B3C4-65F4-1466E82EED28}"/>
              </a:ext>
            </a:extLst>
          </p:cNvPr>
          <p:cNvSpPr>
            <a:spLocks noGrp="1"/>
          </p:cNvSpPr>
          <p:nvPr>
            <p:ph type="sldNum" sz="quarter" idx="12"/>
          </p:nvPr>
        </p:nvSpPr>
        <p:spPr/>
        <p:txBody>
          <a:bodyPr/>
          <a:lstStyle/>
          <a:p>
            <a:fld id="{48F63A3B-78C7-47BE-AE5E-E10140E04643}" type="slidenum">
              <a:rPr lang="en-US" smtClean="0"/>
              <a:t>2</a:t>
            </a:fld>
            <a:endParaRPr lang="en-US" dirty="0"/>
          </a:p>
        </p:txBody>
      </p:sp>
      <p:pic>
        <p:nvPicPr>
          <p:cNvPr id="6" name="Picture 5">
            <a:extLst>
              <a:ext uri="{FF2B5EF4-FFF2-40B4-BE49-F238E27FC236}">
                <a16:creationId xmlns:a16="http://schemas.microsoft.com/office/drawing/2014/main" id="{3E718E82-386A-DFC1-B424-04C3DBC16662}"/>
              </a:ext>
            </a:extLst>
          </p:cNvPr>
          <p:cNvPicPr>
            <a:picLocks noChangeAspect="1"/>
          </p:cNvPicPr>
          <p:nvPr/>
        </p:nvPicPr>
        <p:blipFill>
          <a:blip r:embed="rId2"/>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Tree>
    <p:extLst>
      <p:ext uri="{BB962C8B-B14F-4D97-AF65-F5344CB8AC3E}">
        <p14:creationId xmlns:p14="http://schemas.microsoft.com/office/powerpoint/2010/main" val="228709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D3D9A6-15A2-F78B-AA2A-6D0799FAB5DC}"/>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5" name="TextBox 1">
            <a:extLst>
              <a:ext uri="{FF2B5EF4-FFF2-40B4-BE49-F238E27FC236}">
                <a16:creationId xmlns:a16="http://schemas.microsoft.com/office/drawing/2014/main" id="{3739CC19-9BD5-EFF0-8D58-813DE04BBEE7}"/>
              </a:ext>
            </a:extLst>
          </p:cNvPr>
          <p:cNvSpPr txBox="1">
            <a:spLocks noGrp="1" noChangeArrowheads="1"/>
          </p:cNvSpPr>
          <p:nvPr>
            <p:ph idx="1"/>
          </p:nvPr>
        </p:nvSpPr>
        <p:spPr bwMode="auto">
          <a:xfrm>
            <a:off x="449812" y="2367291"/>
            <a:ext cx="11562434" cy="427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rgbClr val="000066"/>
                </a:solidFill>
                <a:latin typeface="Tahoma" panose="020B0604030504040204" pitchFamily="34" charset="0"/>
                <a:cs typeface="Times New Roman" panose="02020603050405020304" pitchFamily="18" charset="0"/>
              </a:defRPr>
            </a:lvl1pPr>
            <a:lvl2pPr>
              <a:defRPr kumimoji="1">
                <a:solidFill>
                  <a:srgbClr val="000066"/>
                </a:solidFill>
                <a:latin typeface="Tahoma" panose="020B0604030504040204" pitchFamily="34" charset="0"/>
                <a:cs typeface="Times New Roman" panose="02020603050405020304" pitchFamily="18" charset="0"/>
              </a:defRPr>
            </a:lvl2pPr>
            <a:lvl3pPr marL="1143000" indent="-228600">
              <a:defRPr kumimoji="1">
                <a:solidFill>
                  <a:srgbClr val="000066"/>
                </a:solidFill>
                <a:latin typeface="Tahoma" panose="020B0604030504040204" pitchFamily="34" charset="0"/>
                <a:cs typeface="Times New Roman" panose="02020603050405020304" pitchFamily="18" charset="0"/>
              </a:defRPr>
            </a:lvl3pPr>
            <a:lvl4pPr marL="1600200" indent="-228600">
              <a:defRPr kumimoji="1">
                <a:solidFill>
                  <a:srgbClr val="000066"/>
                </a:solidFill>
                <a:latin typeface="Tahoma" panose="020B0604030504040204" pitchFamily="34" charset="0"/>
                <a:cs typeface="Times New Roman" panose="02020603050405020304" pitchFamily="18" charset="0"/>
              </a:defRPr>
            </a:lvl4pPr>
            <a:lvl5pPr marL="2057400" indent="-228600">
              <a:defRPr kumimoji="1">
                <a:solidFill>
                  <a:srgbClr val="000066"/>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kumimoji="1">
                <a:solidFill>
                  <a:srgbClr val="000066"/>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kumimoji="1">
                <a:solidFill>
                  <a:srgbClr val="000066"/>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kumimoji="1">
                <a:solidFill>
                  <a:srgbClr val="000066"/>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kumimoji="1">
                <a:solidFill>
                  <a:srgbClr val="000066"/>
                </a:solidFill>
                <a:latin typeface="Tahoma" panose="020B0604030504040204" pitchFamily="34" charset="0"/>
                <a:cs typeface="Times New Roman" panose="02020603050405020304" pitchFamily="18" charset="0"/>
              </a:defRPr>
            </a:lvl9pPr>
          </a:lstStyle>
          <a:p>
            <a:r>
              <a:rPr lang="en-US" altLang="en-US" sz="2400" b="1" dirty="0">
                <a:solidFill>
                  <a:schemeClr val="tx1"/>
                </a:solidFill>
                <a:latin typeface="+mn-lt"/>
              </a:rPr>
              <a:t>Facility conditions</a:t>
            </a:r>
          </a:p>
          <a:p>
            <a:pPr lvl="1"/>
            <a:r>
              <a:rPr lang="en-US" altLang="en-US" sz="2200" b="1" dirty="0">
                <a:solidFill>
                  <a:schemeClr val="tx1"/>
                </a:solidFill>
                <a:latin typeface="+mn-lt"/>
              </a:rPr>
              <a:t>Indoor air quality, thermal comfort, acoustics, lighting, maintenance </a:t>
            </a:r>
            <a:br>
              <a:rPr lang="en-US" altLang="en-US" sz="2400" b="1" dirty="0">
                <a:solidFill>
                  <a:schemeClr val="tx1"/>
                </a:solidFill>
                <a:latin typeface="+mn-lt"/>
              </a:rPr>
            </a:br>
            <a:endParaRPr lang="en-US" altLang="en-US" sz="2400" b="1" dirty="0">
              <a:solidFill>
                <a:schemeClr val="tx1"/>
              </a:solidFill>
              <a:latin typeface="+mn-lt"/>
            </a:endParaRPr>
          </a:p>
          <a:p>
            <a:r>
              <a:rPr lang="en-US" altLang="en-US" sz="2400" b="1" dirty="0">
                <a:solidFill>
                  <a:schemeClr val="tx1"/>
                </a:solidFill>
                <a:latin typeface="+mn-lt"/>
              </a:rPr>
              <a:t>Facility design</a:t>
            </a:r>
          </a:p>
          <a:p>
            <a:pPr lvl="1"/>
            <a:r>
              <a:rPr lang="en-US" altLang="en-US" sz="2200" b="1" dirty="0">
                <a:solidFill>
                  <a:schemeClr val="tx1"/>
                </a:solidFill>
                <a:latin typeface="+mn-lt"/>
              </a:rPr>
              <a:t>Building size, classroom size, natural lighting, specialty spaces, common areas, relationship of spaces to each other, aesthetic, environmental quality  </a:t>
            </a:r>
            <a:br>
              <a:rPr lang="en-US" altLang="en-US" sz="2400" b="1" dirty="0">
                <a:solidFill>
                  <a:schemeClr val="tx1"/>
                </a:solidFill>
                <a:latin typeface="+mn-lt"/>
              </a:rPr>
            </a:br>
            <a:endParaRPr lang="en-US" altLang="en-US" sz="2400" b="1" dirty="0">
              <a:solidFill>
                <a:schemeClr val="tx1"/>
              </a:solidFill>
              <a:latin typeface="+mn-lt"/>
            </a:endParaRPr>
          </a:p>
          <a:p>
            <a:r>
              <a:rPr lang="en-US" altLang="en-US" sz="2400" b="1" dirty="0">
                <a:solidFill>
                  <a:schemeClr val="tx1"/>
                </a:solidFill>
                <a:latin typeface="+mn-lt"/>
              </a:rPr>
              <a:t>Facility utilization</a:t>
            </a:r>
          </a:p>
          <a:p>
            <a:pPr lvl="1"/>
            <a:r>
              <a:rPr lang="en-US" altLang="en-US" sz="2200" b="1" dirty="0">
                <a:solidFill>
                  <a:schemeClr val="tx1"/>
                </a:solidFill>
                <a:latin typeface="+mn-lt"/>
              </a:rPr>
              <a:t>Functional use capacity, community access and equity throughout the </a:t>
            </a:r>
            <a:br>
              <a:rPr lang="en-US" altLang="en-US" sz="2200" b="1" dirty="0">
                <a:solidFill>
                  <a:schemeClr val="tx1"/>
                </a:solidFill>
                <a:latin typeface="+mn-lt"/>
              </a:rPr>
            </a:br>
            <a:r>
              <a:rPr lang="en-US" altLang="en-US" sz="2200" b="1" dirty="0">
                <a:solidFill>
                  <a:schemeClr val="tx1"/>
                </a:solidFill>
                <a:latin typeface="+mn-lt"/>
              </a:rPr>
              <a:t>district.</a:t>
            </a:r>
            <a:endParaRPr lang="en-US" altLang="en-US" dirty="0"/>
          </a:p>
        </p:txBody>
      </p:sp>
      <p:sp>
        <p:nvSpPr>
          <p:cNvPr id="2" name="Title 1">
            <a:extLst>
              <a:ext uri="{FF2B5EF4-FFF2-40B4-BE49-F238E27FC236}">
                <a16:creationId xmlns:a16="http://schemas.microsoft.com/office/drawing/2014/main" id="{D13E8E07-B742-44C0-837D-E8C4557DBC55}"/>
              </a:ext>
            </a:extLst>
          </p:cNvPr>
          <p:cNvSpPr txBox="1">
            <a:spLocks/>
          </p:cNvSpPr>
          <p:nvPr/>
        </p:nvSpPr>
        <p:spPr bwMode="gray">
          <a:xfrm>
            <a:off x="1683170" y="978028"/>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Educational Impact of Facilities on Student Performance</a:t>
            </a:r>
          </a:p>
        </p:txBody>
      </p:sp>
      <p:pic>
        <p:nvPicPr>
          <p:cNvPr id="3" name="Picture 2">
            <a:extLst>
              <a:ext uri="{FF2B5EF4-FFF2-40B4-BE49-F238E27FC236}">
                <a16:creationId xmlns:a16="http://schemas.microsoft.com/office/drawing/2014/main" id="{FA39ADB4-82A7-C86A-4E36-D76F0053F121}"/>
              </a:ext>
            </a:extLst>
          </p:cNvPr>
          <p:cNvPicPr>
            <a:picLocks noChangeAspect="1"/>
          </p:cNvPicPr>
          <p:nvPr/>
        </p:nvPicPr>
        <p:blipFill>
          <a:blip r:embed="rId3"/>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Tree>
    <p:extLst>
      <p:ext uri="{BB962C8B-B14F-4D97-AF65-F5344CB8AC3E}">
        <p14:creationId xmlns:p14="http://schemas.microsoft.com/office/powerpoint/2010/main" val="390169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CF86-78FD-2033-8FDA-78D144AC3875}"/>
              </a:ext>
            </a:extLst>
          </p:cNvPr>
          <p:cNvSpPr>
            <a:spLocks noGrp="1"/>
          </p:cNvSpPr>
          <p:nvPr>
            <p:ph type="title"/>
          </p:nvPr>
        </p:nvSpPr>
        <p:spPr>
          <a:xfrm>
            <a:off x="1683170" y="865137"/>
            <a:ext cx="8825659" cy="706964"/>
          </a:xfrm>
        </p:spPr>
        <p:txBody>
          <a:bodyPr/>
          <a:lstStyle/>
          <a:p>
            <a:r>
              <a:rPr lang="en-US" b="1" dirty="0">
                <a:solidFill>
                  <a:schemeClr val="bg1"/>
                </a:solidFill>
              </a:rPr>
              <a:t>What will happen if we do nothing?</a:t>
            </a:r>
          </a:p>
        </p:txBody>
      </p:sp>
      <p:sp>
        <p:nvSpPr>
          <p:cNvPr id="4" name="Slide Number Placeholder 3">
            <a:extLst>
              <a:ext uri="{FF2B5EF4-FFF2-40B4-BE49-F238E27FC236}">
                <a16:creationId xmlns:a16="http://schemas.microsoft.com/office/drawing/2014/main" id="{8BABA46D-DAC4-8BD7-48E5-680A8866C78D}"/>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8" name="Content Placeholder 7">
            <a:extLst>
              <a:ext uri="{FF2B5EF4-FFF2-40B4-BE49-F238E27FC236}">
                <a16:creationId xmlns:a16="http://schemas.microsoft.com/office/drawing/2014/main" id="{F74AB736-F656-0361-7C8A-5EE6C239CD95}"/>
              </a:ext>
            </a:extLst>
          </p:cNvPr>
          <p:cNvSpPr>
            <a:spLocks noGrp="1"/>
          </p:cNvSpPr>
          <p:nvPr>
            <p:ph idx="1"/>
          </p:nvPr>
        </p:nvSpPr>
        <p:spPr>
          <a:xfrm>
            <a:off x="580439" y="2763721"/>
            <a:ext cx="11031120" cy="3813629"/>
          </a:xfrm>
        </p:spPr>
        <p:txBody>
          <a:bodyPr>
            <a:normAutofit lnSpcReduction="10000"/>
          </a:bodyPr>
          <a:lstStyle/>
          <a:p>
            <a:pPr>
              <a:buFont typeface="Wingdings" panose="05000000000000000000" pitchFamily="2" charset="2"/>
              <a:buChar char="Ø"/>
            </a:pPr>
            <a:r>
              <a:rPr lang="en-US" sz="2200" b="1" dirty="0"/>
              <a:t>While Coatesville is making significant progress in returning students from charter schools, we must invest in our facilities if we are to continue to bring students into our schools.</a:t>
            </a:r>
          </a:p>
          <a:p>
            <a:pPr>
              <a:buFont typeface="Wingdings" panose="05000000000000000000" pitchFamily="2" charset="2"/>
              <a:buChar char="Ø"/>
            </a:pPr>
            <a:r>
              <a:rPr lang="en-US" sz="2200" b="1" dirty="0"/>
              <a:t>Currently, the district sends about 67 million dollars to charter schools each year. More than half of every tax dollar goes to charter schools.</a:t>
            </a:r>
          </a:p>
          <a:p>
            <a:pPr>
              <a:buFont typeface="Wingdings" panose="05000000000000000000" pitchFamily="2" charset="2"/>
              <a:buChar char="Ø"/>
            </a:pPr>
            <a:r>
              <a:rPr lang="en-US" sz="2200" b="1" dirty="0"/>
              <a:t>Research shows that high-quality facilities, particularly at the elementary level, is one of the primary draws for families who are deciding where to educate their children.</a:t>
            </a:r>
          </a:p>
          <a:p>
            <a:pPr>
              <a:buFont typeface="Wingdings" panose="05000000000000000000" pitchFamily="2" charset="2"/>
              <a:buChar char="Ø"/>
            </a:pPr>
            <a:r>
              <a:rPr lang="en-US" sz="2200" b="1" dirty="0"/>
              <a:t>Coatesville is already making significant progress on academics, culture, and safety. We must also focus on our facilities if we are going to remain financially viable and attract students.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3" name="TextBox 2">
            <a:extLst>
              <a:ext uri="{FF2B5EF4-FFF2-40B4-BE49-F238E27FC236}">
                <a16:creationId xmlns:a16="http://schemas.microsoft.com/office/drawing/2014/main" id="{E2CFDD62-7E99-4772-6E66-A14ED8E77515}"/>
              </a:ext>
            </a:extLst>
          </p:cNvPr>
          <p:cNvSpPr txBox="1"/>
          <p:nvPr/>
        </p:nvSpPr>
        <p:spPr>
          <a:xfrm>
            <a:off x="3774215" y="2302056"/>
            <a:ext cx="5921496" cy="461665"/>
          </a:xfrm>
          <a:prstGeom prst="rect">
            <a:avLst/>
          </a:prstGeom>
          <a:noFill/>
        </p:spPr>
        <p:txBody>
          <a:bodyPr wrap="square" rtlCol="0">
            <a:spAutoFit/>
          </a:bodyPr>
          <a:lstStyle/>
          <a:p>
            <a:r>
              <a:rPr lang="en-US" sz="2400" b="1" dirty="0">
                <a:solidFill>
                  <a:srgbClr val="FF0000"/>
                </a:solidFill>
              </a:rPr>
              <a:t>Our financial stability is at stake</a:t>
            </a:r>
            <a:r>
              <a:rPr lang="en-US" b="1" dirty="0">
                <a:solidFill>
                  <a:srgbClr val="FF0000"/>
                </a:solidFill>
              </a:rPr>
              <a:t>.</a:t>
            </a:r>
          </a:p>
        </p:txBody>
      </p:sp>
    </p:spTree>
    <p:extLst>
      <p:ext uri="{BB962C8B-B14F-4D97-AF65-F5344CB8AC3E}">
        <p14:creationId xmlns:p14="http://schemas.microsoft.com/office/powerpoint/2010/main" val="294183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AFD9-C52F-E5E4-4378-F71BFABC317C}"/>
              </a:ext>
            </a:extLst>
          </p:cNvPr>
          <p:cNvSpPr>
            <a:spLocks noGrp="1"/>
          </p:cNvSpPr>
          <p:nvPr>
            <p:ph type="title"/>
          </p:nvPr>
        </p:nvSpPr>
        <p:spPr>
          <a:xfrm>
            <a:off x="1683170" y="1018419"/>
            <a:ext cx="8825659" cy="706964"/>
          </a:xfrm>
        </p:spPr>
        <p:txBody>
          <a:bodyPr/>
          <a:lstStyle/>
          <a:p>
            <a:pPr algn="ctr"/>
            <a:r>
              <a:rPr lang="en-US" sz="3500" dirty="0"/>
              <a:t>Community Task Force:</a:t>
            </a:r>
            <a:br>
              <a:rPr lang="en-US" sz="3500" dirty="0"/>
            </a:br>
            <a:r>
              <a:rPr lang="en-US" sz="4000" b="1" dirty="0"/>
              <a:t>Priorities</a:t>
            </a:r>
          </a:p>
        </p:txBody>
      </p:sp>
      <p:sp>
        <p:nvSpPr>
          <p:cNvPr id="3" name="Content Placeholder 2">
            <a:extLst>
              <a:ext uri="{FF2B5EF4-FFF2-40B4-BE49-F238E27FC236}">
                <a16:creationId xmlns:a16="http://schemas.microsoft.com/office/drawing/2014/main" id="{6497A3F0-A97C-FF05-2F3E-34ADB38BA98C}"/>
              </a:ext>
            </a:extLst>
          </p:cNvPr>
          <p:cNvSpPr>
            <a:spLocks noGrp="1"/>
          </p:cNvSpPr>
          <p:nvPr>
            <p:ph idx="1"/>
          </p:nvPr>
        </p:nvSpPr>
        <p:spPr>
          <a:xfrm>
            <a:off x="341630" y="2448073"/>
            <a:ext cx="11508740" cy="4852613"/>
          </a:xfrm>
        </p:spPr>
        <p:txBody>
          <a:bodyPr>
            <a:normAutofit/>
          </a:bodyPr>
          <a:lstStyle/>
          <a:p>
            <a:r>
              <a:rPr lang="en-US" sz="2000" b="1" dirty="0">
                <a:solidFill>
                  <a:schemeClr val="tx1"/>
                </a:solidFill>
              </a:rPr>
              <a:t>Caln and East Fallowfield are beyond repair.</a:t>
            </a:r>
          </a:p>
          <a:p>
            <a:r>
              <a:rPr lang="en-US" sz="2000" b="1" dirty="0">
                <a:solidFill>
                  <a:schemeClr val="tx1"/>
                </a:solidFill>
              </a:rPr>
              <a:t>King’s Highway and Reeceville need renovations. </a:t>
            </a:r>
          </a:p>
          <a:p>
            <a:r>
              <a:rPr lang="en-US" sz="2000" b="1" dirty="0">
                <a:solidFill>
                  <a:schemeClr val="tx1"/>
                </a:solidFill>
              </a:rPr>
              <a:t>Scott cannot function as an elementary school.</a:t>
            </a:r>
          </a:p>
          <a:p>
            <a:r>
              <a:rPr lang="en-US" sz="2000" b="1" dirty="0">
                <a:solidFill>
                  <a:schemeClr val="tx1"/>
                </a:solidFill>
              </a:rPr>
              <a:t>A school should be located south of 30.</a:t>
            </a:r>
          </a:p>
          <a:p>
            <a:r>
              <a:rPr lang="en-US" sz="2000" b="1" dirty="0">
                <a:solidFill>
                  <a:schemeClr val="tx1"/>
                </a:solidFill>
              </a:rPr>
              <a:t>Classroom trailers should be removed/replaced with a permanent solution.</a:t>
            </a:r>
          </a:p>
          <a:p>
            <a:r>
              <a:rPr lang="en-US" sz="2000" b="1" dirty="0">
                <a:solidFill>
                  <a:schemeClr val="tx1"/>
                </a:solidFill>
              </a:rPr>
              <a:t>Campus should return to 9-10 and 11-12 setting.</a:t>
            </a:r>
          </a:p>
          <a:p>
            <a:r>
              <a:rPr lang="en-US" sz="2000" b="1" dirty="0">
                <a:solidFill>
                  <a:schemeClr val="tx1"/>
                </a:solidFill>
              </a:rPr>
              <a:t>6-7-8 should return to a traditional middle school setting. </a:t>
            </a:r>
          </a:p>
          <a:p>
            <a:r>
              <a:rPr lang="en-US" sz="2000" b="1" dirty="0">
                <a:solidFill>
                  <a:schemeClr val="tx1"/>
                </a:solidFill>
              </a:rPr>
              <a:t>Scott and North require renovations for 6-7-8 capacity.</a:t>
            </a:r>
          </a:p>
          <a:p>
            <a:r>
              <a:rPr lang="en-US" sz="2000" b="1" spc="-5" dirty="0">
                <a:solidFill>
                  <a:schemeClr val="tx1"/>
                </a:solidFill>
                <a:cs typeface="Futura MdCn BT"/>
              </a:rPr>
              <a:t>The facilities solutions must contain two separate middle schools.</a:t>
            </a:r>
          </a:p>
          <a:p>
            <a:r>
              <a:rPr lang="en-US" sz="2000" b="1" spc="-5" dirty="0">
                <a:solidFill>
                  <a:schemeClr val="tx1"/>
                </a:solidFill>
                <a:cs typeface="Futura MdCn BT"/>
              </a:rPr>
              <a:t>The facilities plan should be tilted towards new construction versus renovation/addition.</a:t>
            </a:r>
          </a:p>
          <a:p>
            <a:endParaRPr lang="en-US" sz="1800" b="1" dirty="0"/>
          </a:p>
        </p:txBody>
      </p:sp>
      <p:sp>
        <p:nvSpPr>
          <p:cNvPr id="4" name="Slide Number Placeholder 3">
            <a:extLst>
              <a:ext uri="{FF2B5EF4-FFF2-40B4-BE49-F238E27FC236}">
                <a16:creationId xmlns:a16="http://schemas.microsoft.com/office/drawing/2014/main" id="{B1D6DC08-42BC-DFEC-9E3C-E6EFB47F8015}"/>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6" name="Picture 5">
            <a:extLst>
              <a:ext uri="{FF2B5EF4-FFF2-40B4-BE49-F238E27FC236}">
                <a16:creationId xmlns:a16="http://schemas.microsoft.com/office/drawing/2014/main" id="{1D659296-1C83-E132-54E0-AD1A6CFF53D5}"/>
              </a:ext>
            </a:extLst>
          </p:cNvPr>
          <p:cNvPicPr>
            <a:picLocks noChangeAspect="1"/>
          </p:cNvPicPr>
          <p:nvPr/>
        </p:nvPicPr>
        <p:blipFill>
          <a:blip r:embed="rId3"/>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Tree>
    <p:extLst>
      <p:ext uri="{BB962C8B-B14F-4D97-AF65-F5344CB8AC3E}">
        <p14:creationId xmlns:p14="http://schemas.microsoft.com/office/powerpoint/2010/main" val="374402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E459E-F71B-7EE2-9B21-45EF8CAA999D}"/>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5" name="Title 1">
            <a:extLst>
              <a:ext uri="{FF2B5EF4-FFF2-40B4-BE49-F238E27FC236}">
                <a16:creationId xmlns:a16="http://schemas.microsoft.com/office/drawing/2014/main" id="{4A2D3FCC-A302-1647-928C-FE319B68A331}"/>
              </a:ext>
            </a:extLst>
          </p:cNvPr>
          <p:cNvSpPr>
            <a:spLocks noGrp="1"/>
          </p:cNvSpPr>
          <p:nvPr>
            <p:ph type="title"/>
          </p:nvPr>
        </p:nvSpPr>
        <p:spPr>
          <a:xfrm>
            <a:off x="1683170" y="1018419"/>
            <a:ext cx="8825659" cy="706964"/>
          </a:xfrm>
        </p:spPr>
        <p:txBody>
          <a:bodyPr/>
          <a:lstStyle/>
          <a:p>
            <a:pPr algn="ctr"/>
            <a:r>
              <a:rPr lang="en-US" sz="3200" dirty="0"/>
              <a:t>Community Task Force:</a:t>
            </a:r>
            <a:br>
              <a:rPr lang="en-US" sz="3200" dirty="0"/>
            </a:br>
            <a:r>
              <a:rPr lang="en-US" b="1" dirty="0"/>
              <a:t>Final Facilities Option </a:t>
            </a:r>
            <a:br>
              <a:rPr lang="en-US" b="1" dirty="0"/>
            </a:br>
            <a:r>
              <a:rPr lang="en-US" b="1" dirty="0"/>
              <a:t>(Post Phase 1 &amp; Phase 2)</a:t>
            </a:r>
            <a:endParaRPr lang="en-US" sz="3200" b="1" dirty="0"/>
          </a:p>
        </p:txBody>
      </p:sp>
      <p:sp>
        <p:nvSpPr>
          <p:cNvPr id="6" name="object 4">
            <a:extLst>
              <a:ext uri="{FF2B5EF4-FFF2-40B4-BE49-F238E27FC236}">
                <a16:creationId xmlns:a16="http://schemas.microsoft.com/office/drawing/2014/main" id="{EDB3BB2D-E4FE-C089-C4A8-3ED11615D083}"/>
              </a:ext>
            </a:extLst>
          </p:cNvPr>
          <p:cNvSpPr txBox="1">
            <a:spLocks/>
          </p:cNvSpPr>
          <p:nvPr/>
        </p:nvSpPr>
        <p:spPr>
          <a:xfrm>
            <a:off x="471055" y="2385940"/>
            <a:ext cx="11924146" cy="4472060"/>
          </a:xfrm>
          <a:prstGeom prst="rect">
            <a:avLst/>
          </a:prstGeom>
        </p:spPr>
        <p:txBody>
          <a:bodyPr vert="horz" wrap="square" lIns="0" tIns="12700" rIns="0" bIns="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349375" indent="-457200">
              <a:spcBef>
                <a:spcPts val="100"/>
              </a:spcBef>
              <a:buFont typeface="Wingdings" panose="05000000000000000000" pitchFamily="2" charset="2"/>
              <a:buChar char="v"/>
              <a:tabLst>
                <a:tab pos="1348740" algn="l"/>
                <a:tab pos="1349375" algn="l"/>
              </a:tabLst>
            </a:pPr>
            <a:endParaRPr lang="en-US" sz="2100" b="1" spc="-5" dirty="0">
              <a:latin typeface="Futura MdCn BT" panose="020B0506020204030203" pitchFamily="34" charset="0"/>
            </a:endParaRPr>
          </a:p>
        </p:txBody>
      </p:sp>
      <p:sp>
        <p:nvSpPr>
          <p:cNvPr id="7" name="Content Placeholder 2">
            <a:extLst>
              <a:ext uri="{FF2B5EF4-FFF2-40B4-BE49-F238E27FC236}">
                <a16:creationId xmlns:a16="http://schemas.microsoft.com/office/drawing/2014/main" id="{F6891BA5-9303-4FF7-0156-C98B224EB268}"/>
              </a:ext>
            </a:extLst>
          </p:cNvPr>
          <p:cNvSpPr>
            <a:spLocks noGrp="1"/>
          </p:cNvSpPr>
          <p:nvPr>
            <p:ph idx="1"/>
          </p:nvPr>
        </p:nvSpPr>
        <p:spPr>
          <a:xfrm>
            <a:off x="471055" y="2311345"/>
            <a:ext cx="11471563" cy="4472059"/>
          </a:xfrm>
        </p:spPr>
        <p:txBody>
          <a:bodyPr>
            <a:normAutofit fontScale="85000" lnSpcReduction="20000"/>
          </a:bodyPr>
          <a:lstStyle/>
          <a:p>
            <a:pPr marL="0" indent="0">
              <a:buNone/>
            </a:pPr>
            <a:r>
              <a:rPr lang="en-US" sz="2600" b="1" dirty="0">
                <a:solidFill>
                  <a:schemeClr val="accent5">
                    <a:lumMod val="75000"/>
                  </a:schemeClr>
                </a:solidFill>
              </a:rPr>
              <a:t>(4) K-5 ELEMENTARY SCHOOLS</a:t>
            </a:r>
          </a:p>
          <a:p>
            <a:pPr lvl="1"/>
            <a:r>
              <a:rPr lang="en-US" sz="2600" b="1" dirty="0">
                <a:solidFill>
                  <a:schemeClr val="tx1"/>
                </a:solidFill>
              </a:rPr>
              <a:t>Kings Highway ES 		    	Full renovations (warm/safe/dry); remove modulars</a:t>
            </a:r>
          </a:p>
          <a:p>
            <a:pPr lvl="1"/>
            <a:r>
              <a:rPr lang="en-US" sz="2600" b="1" dirty="0">
                <a:solidFill>
                  <a:schemeClr val="tx1"/>
                </a:solidFill>
              </a:rPr>
              <a:t>Reeceville ES 		          	Add 8 classrooms</a:t>
            </a:r>
          </a:p>
          <a:p>
            <a:pPr lvl="1"/>
            <a:r>
              <a:rPr lang="en-US" sz="2600" b="1" dirty="0">
                <a:solidFill>
                  <a:schemeClr val="tx1"/>
                </a:solidFill>
              </a:rPr>
              <a:t>Rainbow ES 			   	No major work proposed (District Wide Aesthetics)</a:t>
            </a:r>
          </a:p>
          <a:p>
            <a:pPr lvl="1"/>
            <a:r>
              <a:rPr lang="en-US" sz="2600" b="1" dirty="0">
                <a:solidFill>
                  <a:schemeClr val="tx1"/>
                </a:solidFill>
              </a:rPr>
              <a:t>East Fallowfield ES 	   	New construction on South Brandywine Site</a:t>
            </a:r>
          </a:p>
          <a:p>
            <a:pPr lvl="1"/>
            <a:r>
              <a:rPr lang="en-US" sz="2600" b="1" dirty="0">
                <a:solidFill>
                  <a:schemeClr val="tx1"/>
                </a:solidFill>
              </a:rPr>
              <a:t>Caln &amp; East Fallowfield 	Closed</a:t>
            </a:r>
            <a:br>
              <a:rPr lang="en-US" sz="2600" b="1" dirty="0">
                <a:solidFill>
                  <a:schemeClr val="tx1"/>
                </a:solidFill>
              </a:rPr>
            </a:br>
            <a:endParaRPr lang="en-US" sz="2600" b="1" dirty="0">
              <a:solidFill>
                <a:schemeClr val="tx1"/>
              </a:solidFill>
            </a:endParaRPr>
          </a:p>
          <a:p>
            <a:pPr marL="0" indent="0">
              <a:buNone/>
            </a:pPr>
            <a:r>
              <a:rPr lang="en-US" sz="2600" b="1" dirty="0">
                <a:solidFill>
                  <a:schemeClr val="accent5">
                    <a:lumMod val="75000"/>
                  </a:schemeClr>
                </a:solidFill>
              </a:rPr>
              <a:t>(2) 6-8 MIDDLE SCHOOLS</a:t>
            </a:r>
          </a:p>
          <a:p>
            <a:pPr lvl="1"/>
            <a:r>
              <a:rPr lang="en-US" sz="2600" b="1" dirty="0">
                <a:solidFill>
                  <a:schemeClr val="tx1"/>
                </a:solidFill>
              </a:rPr>
              <a:t>Scott MS 				Renovations (warm/safe/dry)</a:t>
            </a:r>
          </a:p>
          <a:p>
            <a:pPr lvl="1"/>
            <a:r>
              <a:rPr lang="en-US" sz="2600" b="1" dirty="0">
                <a:solidFill>
                  <a:schemeClr val="tx1"/>
                </a:solidFill>
              </a:rPr>
              <a:t>N. Brandywine MS 	New construction (Built in 2 Distinct Phases)</a:t>
            </a:r>
            <a:br>
              <a:rPr lang="en-US" sz="2600" b="1" dirty="0">
                <a:solidFill>
                  <a:schemeClr val="tx1"/>
                </a:solidFill>
              </a:rPr>
            </a:br>
            <a:endParaRPr lang="en-US" sz="2600" b="1" dirty="0">
              <a:solidFill>
                <a:schemeClr val="tx1"/>
              </a:solidFill>
            </a:endParaRPr>
          </a:p>
          <a:p>
            <a:pPr marL="0" indent="0">
              <a:buNone/>
            </a:pPr>
            <a:r>
              <a:rPr lang="en-US" sz="2600" b="1" dirty="0">
                <a:solidFill>
                  <a:schemeClr val="accent5">
                    <a:lumMod val="75000"/>
                  </a:schemeClr>
                </a:solidFill>
              </a:rPr>
              <a:t>CAMPUS returns to 9-10 [CAISH] &amp; 11-12 [CASH]</a:t>
            </a:r>
          </a:p>
          <a:p>
            <a:endParaRPr lang="en-US" sz="1800" b="1" dirty="0"/>
          </a:p>
        </p:txBody>
      </p:sp>
      <p:pic>
        <p:nvPicPr>
          <p:cNvPr id="9" name="Picture 8">
            <a:extLst>
              <a:ext uri="{FF2B5EF4-FFF2-40B4-BE49-F238E27FC236}">
                <a16:creationId xmlns:a16="http://schemas.microsoft.com/office/drawing/2014/main" id="{25FBF08B-D1A4-6299-1E0A-B9B54B0C0F4D}"/>
              </a:ext>
            </a:extLst>
          </p:cNvPr>
          <p:cNvPicPr>
            <a:picLocks noChangeAspect="1"/>
          </p:cNvPicPr>
          <p:nvPr/>
        </p:nvPicPr>
        <p:blipFill>
          <a:blip r:embed="rId3"/>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Tree>
    <p:extLst>
      <p:ext uri="{BB962C8B-B14F-4D97-AF65-F5344CB8AC3E}">
        <p14:creationId xmlns:p14="http://schemas.microsoft.com/office/powerpoint/2010/main" val="192198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E459E-F71B-7EE2-9B21-45EF8CAA999D}"/>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5" name="Title 1">
            <a:extLst>
              <a:ext uri="{FF2B5EF4-FFF2-40B4-BE49-F238E27FC236}">
                <a16:creationId xmlns:a16="http://schemas.microsoft.com/office/drawing/2014/main" id="{4A2D3FCC-A302-1647-928C-FE319B68A331}"/>
              </a:ext>
            </a:extLst>
          </p:cNvPr>
          <p:cNvSpPr>
            <a:spLocks noGrp="1"/>
          </p:cNvSpPr>
          <p:nvPr>
            <p:ph type="title"/>
          </p:nvPr>
        </p:nvSpPr>
        <p:spPr>
          <a:xfrm>
            <a:off x="1683170" y="1018419"/>
            <a:ext cx="8825659" cy="706964"/>
          </a:xfrm>
        </p:spPr>
        <p:txBody>
          <a:bodyPr/>
          <a:lstStyle/>
          <a:p>
            <a:pPr algn="ctr"/>
            <a:r>
              <a:rPr lang="en-US" sz="4000" dirty="0"/>
              <a:t>Community Task Force:</a:t>
            </a:r>
            <a:br>
              <a:rPr lang="en-US" sz="4000" dirty="0"/>
            </a:br>
            <a:r>
              <a:rPr lang="en-US" sz="4400" b="1" dirty="0"/>
              <a:t>Final Facilities Option</a:t>
            </a:r>
            <a:endParaRPr lang="en-US" sz="4000" b="1" dirty="0"/>
          </a:p>
        </p:txBody>
      </p:sp>
      <p:sp>
        <p:nvSpPr>
          <p:cNvPr id="6" name="object 4">
            <a:extLst>
              <a:ext uri="{FF2B5EF4-FFF2-40B4-BE49-F238E27FC236}">
                <a16:creationId xmlns:a16="http://schemas.microsoft.com/office/drawing/2014/main" id="{EDB3BB2D-E4FE-C089-C4A8-3ED11615D083}"/>
              </a:ext>
            </a:extLst>
          </p:cNvPr>
          <p:cNvSpPr txBox="1">
            <a:spLocks/>
          </p:cNvSpPr>
          <p:nvPr/>
        </p:nvSpPr>
        <p:spPr>
          <a:xfrm>
            <a:off x="471055" y="2385940"/>
            <a:ext cx="11924146" cy="4472060"/>
          </a:xfrm>
          <a:prstGeom prst="rect">
            <a:avLst/>
          </a:prstGeom>
        </p:spPr>
        <p:txBody>
          <a:bodyPr vert="horz" wrap="square" lIns="0" tIns="12700" rIns="0" bIns="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349375" indent="-457200">
              <a:spcBef>
                <a:spcPts val="100"/>
              </a:spcBef>
              <a:buFont typeface="Wingdings" panose="05000000000000000000" pitchFamily="2" charset="2"/>
              <a:buChar char="v"/>
              <a:tabLst>
                <a:tab pos="1348740" algn="l"/>
                <a:tab pos="1349375" algn="l"/>
              </a:tabLst>
            </a:pPr>
            <a:endParaRPr lang="en-US" sz="2100" b="1" spc="-5" dirty="0">
              <a:latin typeface="Futura MdCn BT" panose="020B0506020204030203" pitchFamily="34" charset="0"/>
            </a:endParaRPr>
          </a:p>
        </p:txBody>
      </p:sp>
      <p:sp>
        <p:nvSpPr>
          <p:cNvPr id="7" name="Content Placeholder 2">
            <a:extLst>
              <a:ext uri="{FF2B5EF4-FFF2-40B4-BE49-F238E27FC236}">
                <a16:creationId xmlns:a16="http://schemas.microsoft.com/office/drawing/2014/main" id="{F6891BA5-9303-4FF7-0156-C98B224EB268}"/>
              </a:ext>
            </a:extLst>
          </p:cNvPr>
          <p:cNvSpPr>
            <a:spLocks noGrp="1"/>
          </p:cNvSpPr>
          <p:nvPr>
            <p:ph idx="1"/>
          </p:nvPr>
        </p:nvSpPr>
        <p:spPr>
          <a:xfrm>
            <a:off x="471055" y="2385940"/>
            <a:ext cx="11432986" cy="4472060"/>
          </a:xfrm>
        </p:spPr>
        <p:txBody>
          <a:bodyPr>
            <a:normAutofit lnSpcReduction="10000"/>
          </a:bodyPr>
          <a:lstStyle/>
          <a:p>
            <a:pPr marL="0" indent="0">
              <a:buNone/>
            </a:pPr>
            <a:r>
              <a:rPr lang="en-US" sz="2000" b="1" u="sng" dirty="0">
                <a:solidFill>
                  <a:schemeClr val="accent5">
                    <a:lumMod val="75000"/>
                  </a:schemeClr>
                </a:solidFill>
              </a:rPr>
              <a:t>PHASE 1</a:t>
            </a:r>
            <a:r>
              <a:rPr lang="en-US" sz="2000" b="1" dirty="0">
                <a:solidFill>
                  <a:schemeClr val="accent5">
                    <a:lumMod val="75000"/>
                  </a:schemeClr>
                </a:solidFill>
              </a:rPr>
              <a:t>	</a:t>
            </a:r>
            <a:r>
              <a:rPr lang="en-US" sz="2000" b="1" dirty="0"/>
              <a:t>									    		</a:t>
            </a:r>
            <a:r>
              <a:rPr lang="en-US" sz="2000" b="1" u="sng" dirty="0">
                <a:solidFill>
                  <a:schemeClr val="accent5">
                    <a:lumMod val="75000"/>
                  </a:schemeClr>
                </a:solidFill>
              </a:rPr>
              <a:t>Completed</a:t>
            </a:r>
          </a:p>
          <a:p>
            <a:pPr lvl="1"/>
            <a:r>
              <a:rPr lang="en-US" sz="2000" b="1" dirty="0"/>
              <a:t>Split 6-7 population to Scott &amp; NBMS	     		Fall 2024</a:t>
            </a:r>
          </a:p>
          <a:p>
            <a:pPr lvl="1"/>
            <a:r>
              <a:rPr lang="en-US" sz="2000" b="1" dirty="0"/>
              <a:t>King’s Highway ES renovations			     		Fall 2025</a:t>
            </a:r>
          </a:p>
          <a:p>
            <a:pPr lvl="1"/>
            <a:r>
              <a:rPr lang="en-US" sz="2000" b="1" dirty="0"/>
              <a:t>Reeceville Elementary School additions	     	Fall 2025</a:t>
            </a:r>
          </a:p>
          <a:p>
            <a:pPr lvl="1"/>
            <a:r>
              <a:rPr lang="en-US" sz="2000" b="1" dirty="0"/>
              <a:t>New NBMS classroom wing	(move 8</a:t>
            </a:r>
            <a:r>
              <a:rPr lang="en-US" sz="2000" b="1" baseline="30000" dirty="0"/>
              <a:t>th</a:t>
            </a:r>
            <a:r>
              <a:rPr lang="en-US" sz="2000" b="1" dirty="0"/>
              <a:t>)     		Fall 2025</a:t>
            </a:r>
          </a:p>
          <a:p>
            <a:pPr lvl="1"/>
            <a:r>
              <a:rPr lang="en-US" sz="2000" b="1" dirty="0"/>
              <a:t>Scott renovation							     		Fall 2026</a:t>
            </a:r>
          </a:p>
          <a:p>
            <a:pPr lvl="1"/>
            <a:r>
              <a:rPr lang="en-US" sz="2000" b="1" dirty="0"/>
              <a:t>New Elementary School 					     	Fall 2026 </a:t>
            </a:r>
          </a:p>
          <a:p>
            <a:pPr lvl="1"/>
            <a:r>
              <a:rPr lang="en-US" sz="2000" b="1" dirty="0"/>
              <a:t>Close Caln and East Fallowfield ES		     		Fall 2026</a:t>
            </a:r>
          </a:p>
          <a:p>
            <a:pPr marL="0" indent="0">
              <a:buNone/>
            </a:pPr>
            <a:endParaRPr lang="en-US" sz="1400" b="1" dirty="0"/>
          </a:p>
          <a:p>
            <a:pPr marL="0" indent="0">
              <a:buNone/>
            </a:pPr>
            <a:r>
              <a:rPr lang="en-US" sz="2000" b="1" u="sng" dirty="0">
                <a:solidFill>
                  <a:schemeClr val="accent5">
                    <a:lumMod val="75000"/>
                  </a:schemeClr>
                </a:solidFill>
              </a:rPr>
              <a:t>PHASE 2</a:t>
            </a:r>
          </a:p>
          <a:p>
            <a:pPr lvl="1"/>
            <a:r>
              <a:rPr lang="en-US" sz="2000" b="1" dirty="0"/>
              <a:t>Remaining NBMS new construction		     		Jan 2029</a:t>
            </a:r>
          </a:p>
          <a:p>
            <a:pPr marL="0" indent="0">
              <a:buNone/>
            </a:pPr>
            <a:endParaRPr lang="en-US" sz="1800" b="1" dirty="0"/>
          </a:p>
        </p:txBody>
      </p:sp>
      <p:pic>
        <p:nvPicPr>
          <p:cNvPr id="9" name="Picture 8">
            <a:extLst>
              <a:ext uri="{FF2B5EF4-FFF2-40B4-BE49-F238E27FC236}">
                <a16:creationId xmlns:a16="http://schemas.microsoft.com/office/drawing/2014/main" id="{25FBF08B-D1A4-6299-1E0A-B9B54B0C0F4D}"/>
              </a:ext>
            </a:extLst>
          </p:cNvPr>
          <p:cNvPicPr>
            <a:picLocks noChangeAspect="1"/>
          </p:cNvPicPr>
          <p:nvPr/>
        </p:nvPicPr>
        <p:blipFill>
          <a:blip r:embed="rId3"/>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Tree>
    <p:extLst>
      <p:ext uri="{BB962C8B-B14F-4D97-AF65-F5344CB8AC3E}">
        <p14:creationId xmlns:p14="http://schemas.microsoft.com/office/powerpoint/2010/main" val="142567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hart, bar chart&#10;&#10;Description automatically generated">
            <a:extLst>
              <a:ext uri="{FF2B5EF4-FFF2-40B4-BE49-F238E27FC236}">
                <a16:creationId xmlns:a16="http://schemas.microsoft.com/office/drawing/2014/main" id="{BC7246E1-0EDC-5607-3F92-C36BEC1CC15B}"/>
              </a:ext>
            </a:extLst>
          </p:cNvPr>
          <p:cNvPicPr>
            <a:picLocks noChangeAspect="1"/>
          </p:cNvPicPr>
          <p:nvPr/>
        </p:nvPicPr>
        <p:blipFill rotWithShape="1">
          <a:blip r:embed="rId3"/>
          <a:srcRect t="2388"/>
          <a:stretch/>
        </p:blipFill>
        <p:spPr>
          <a:xfrm>
            <a:off x="1059543" y="2227421"/>
            <a:ext cx="9753600" cy="4533639"/>
          </a:xfrm>
          <a:prstGeom prst="rect">
            <a:avLst/>
          </a:prstGeom>
        </p:spPr>
      </p:pic>
      <p:sp>
        <p:nvSpPr>
          <p:cNvPr id="4" name="Slide Number Placeholder 3">
            <a:extLst>
              <a:ext uri="{FF2B5EF4-FFF2-40B4-BE49-F238E27FC236}">
                <a16:creationId xmlns:a16="http://schemas.microsoft.com/office/drawing/2014/main" id="{F6F66AC1-5F02-4678-9BC8-7E753E7AC25D}"/>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18" name="Picture 17">
            <a:extLst>
              <a:ext uri="{FF2B5EF4-FFF2-40B4-BE49-F238E27FC236}">
                <a16:creationId xmlns:a16="http://schemas.microsoft.com/office/drawing/2014/main" id="{93C2B62D-49B3-FCA9-F624-CAC635678C23}"/>
              </a:ext>
            </a:extLst>
          </p:cNvPr>
          <p:cNvPicPr>
            <a:picLocks noChangeAspect="1"/>
          </p:cNvPicPr>
          <p:nvPr/>
        </p:nvPicPr>
        <p:blipFill>
          <a:blip r:embed="rId4"/>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
        <p:nvSpPr>
          <p:cNvPr id="19" name="Title 1">
            <a:extLst>
              <a:ext uri="{FF2B5EF4-FFF2-40B4-BE49-F238E27FC236}">
                <a16:creationId xmlns:a16="http://schemas.microsoft.com/office/drawing/2014/main" id="{A6468D8D-C45B-D967-8EDC-91E18F312316}"/>
              </a:ext>
            </a:extLst>
          </p:cNvPr>
          <p:cNvSpPr>
            <a:spLocks noGrp="1"/>
          </p:cNvSpPr>
          <p:nvPr>
            <p:ph type="title"/>
          </p:nvPr>
        </p:nvSpPr>
        <p:spPr>
          <a:xfrm>
            <a:off x="1683170" y="1018419"/>
            <a:ext cx="8825659" cy="706964"/>
          </a:xfrm>
        </p:spPr>
        <p:txBody>
          <a:bodyPr/>
          <a:lstStyle/>
          <a:p>
            <a:pPr algn="ctr"/>
            <a:r>
              <a:rPr lang="en-US" sz="4000" dirty="0"/>
              <a:t>Community Task Force:</a:t>
            </a:r>
            <a:br>
              <a:rPr lang="en-US" sz="4000" dirty="0"/>
            </a:br>
            <a:r>
              <a:rPr lang="en-US" sz="4400" b="1" dirty="0"/>
              <a:t>Final Facilities Option</a:t>
            </a:r>
            <a:endParaRPr lang="en-US" sz="4000" b="1" dirty="0"/>
          </a:p>
        </p:txBody>
      </p:sp>
    </p:spTree>
    <p:extLst>
      <p:ext uri="{BB962C8B-B14F-4D97-AF65-F5344CB8AC3E}">
        <p14:creationId xmlns:p14="http://schemas.microsoft.com/office/powerpoint/2010/main" val="375843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AFD9-C52F-E5E4-4378-F71BFABC317C}"/>
              </a:ext>
            </a:extLst>
          </p:cNvPr>
          <p:cNvSpPr>
            <a:spLocks noGrp="1"/>
          </p:cNvSpPr>
          <p:nvPr>
            <p:ph type="title"/>
          </p:nvPr>
        </p:nvSpPr>
        <p:spPr>
          <a:xfrm>
            <a:off x="1683170" y="1018419"/>
            <a:ext cx="8825659" cy="706964"/>
          </a:xfrm>
        </p:spPr>
        <p:txBody>
          <a:bodyPr/>
          <a:lstStyle/>
          <a:p>
            <a:pPr algn="ctr"/>
            <a:r>
              <a:rPr lang="en-US" sz="3500" dirty="0"/>
              <a:t>Community Task Force:</a:t>
            </a:r>
            <a:br>
              <a:rPr lang="en-US" sz="3500" dirty="0"/>
            </a:br>
            <a:r>
              <a:rPr lang="en-US" sz="4000" b="1" dirty="0"/>
              <a:t>Phased Investment</a:t>
            </a:r>
          </a:p>
        </p:txBody>
      </p:sp>
      <p:sp>
        <p:nvSpPr>
          <p:cNvPr id="3" name="Content Placeholder 2">
            <a:extLst>
              <a:ext uri="{FF2B5EF4-FFF2-40B4-BE49-F238E27FC236}">
                <a16:creationId xmlns:a16="http://schemas.microsoft.com/office/drawing/2014/main" id="{6497A3F0-A97C-FF05-2F3E-34ADB38BA98C}"/>
              </a:ext>
            </a:extLst>
          </p:cNvPr>
          <p:cNvSpPr>
            <a:spLocks noGrp="1"/>
          </p:cNvSpPr>
          <p:nvPr>
            <p:ph idx="1"/>
          </p:nvPr>
        </p:nvSpPr>
        <p:spPr>
          <a:xfrm>
            <a:off x="341630" y="2448074"/>
            <a:ext cx="11637934" cy="4114198"/>
          </a:xfrm>
        </p:spPr>
        <p:txBody>
          <a:bodyPr>
            <a:normAutofit lnSpcReduction="10000"/>
          </a:bodyPr>
          <a:lstStyle/>
          <a:p>
            <a:r>
              <a:rPr lang="en-US" sz="2000" dirty="0">
                <a:solidFill>
                  <a:schemeClr val="tx1"/>
                </a:solidFill>
              </a:rPr>
              <a:t>Phase 1 of the Plan allows the district to completely reconfigure the grade structure.</a:t>
            </a:r>
          </a:p>
          <a:p>
            <a:pPr lvl="1"/>
            <a:r>
              <a:rPr lang="en-US" sz="1800" spc="-5" dirty="0">
                <a:solidFill>
                  <a:schemeClr val="tx1"/>
                </a:solidFill>
                <a:cs typeface="Futura MdCn BT"/>
              </a:rPr>
              <a:t>The grade reconfiguration was identified as a key pivotal change to accelerate the “Student Achievement” portion of the district’s Comprehensive Plan</a:t>
            </a:r>
          </a:p>
          <a:p>
            <a:pPr lvl="1"/>
            <a:r>
              <a:rPr lang="en-US" sz="1800" spc="-5" dirty="0">
                <a:solidFill>
                  <a:schemeClr val="tx1"/>
                </a:solidFill>
                <a:cs typeface="Futura MdCn BT"/>
              </a:rPr>
              <a:t>The grade reconfiguration and addition of space supports the “School Climate and Culture” portion of the Comprehensive Plan.</a:t>
            </a:r>
          </a:p>
          <a:p>
            <a:pPr lvl="1"/>
            <a:r>
              <a:rPr lang="en-US" sz="1800" spc="-5" dirty="0">
                <a:solidFill>
                  <a:schemeClr val="tx1"/>
                </a:solidFill>
                <a:cs typeface="Futura MdCn BT"/>
              </a:rPr>
              <a:t>Allows the district to sunset two buildings that are beyond repair providing operational savings</a:t>
            </a:r>
          </a:p>
          <a:p>
            <a:pPr lvl="1"/>
            <a:r>
              <a:rPr lang="en-US" sz="1800" spc="-5" dirty="0">
                <a:solidFill>
                  <a:schemeClr val="tx1"/>
                </a:solidFill>
                <a:cs typeface="Futura MdCn BT"/>
              </a:rPr>
              <a:t>This plan impacts all four key pillars of the Comprehensive Plan</a:t>
            </a:r>
          </a:p>
          <a:p>
            <a:r>
              <a:rPr lang="en-US" sz="2000" spc="-5" dirty="0">
                <a:solidFill>
                  <a:schemeClr val="tx1"/>
                </a:solidFill>
                <a:cs typeface="Futura MdCn BT"/>
              </a:rPr>
              <a:t>Phase 2 completes the steering committees recommended investment by replacing the existing North Brandywine Middle School. </a:t>
            </a:r>
          </a:p>
          <a:p>
            <a:r>
              <a:rPr lang="en-US" sz="2000" b="1" spc="-5" dirty="0">
                <a:solidFill>
                  <a:schemeClr val="tx1"/>
                </a:solidFill>
                <a:cs typeface="Futura MdCn BT"/>
              </a:rPr>
              <a:t>The board could commit to Phase 1 now and monitor the impact of this plan prior to committing to Phase 2 (Understanding that the existing North Brandywine building will still need to be addressed in some way at that future decision point). </a:t>
            </a:r>
            <a:endParaRPr lang="en-US" sz="1800" b="1" dirty="0"/>
          </a:p>
        </p:txBody>
      </p:sp>
      <p:sp>
        <p:nvSpPr>
          <p:cNvPr id="4" name="Slide Number Placeholder 3">
            <a:extLst>
              <a:ext uri="{FF2B5EF4-FFF2-40B4-BE49-F238E27FC236}">
                <a16:creationId xmlns:a16="http://schemas.microsoft.com/office/drawing/2014/main" id="{B1D6DC08-42BC-DFEC-9E3C-E6EFB47F8015}"/>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6" name="Picture 5">
            <a:extLst>
              <a:ext uri="{FF2B5EF4-FFF2-40B4-BE49-F238E27FC236}">
                <a16:creationId xmlns:a16="http://schemas.microsoft.com/office/drawing/2014/main" id="{1D659296-1C83-E132-54E0-AD1A6CFF53D5}"/>
              </a:ext>
            </a:extLst>
          </p:cNvPr>
          <p:cNvPicPr>
            <a:picLocks noChangeAspect="1"/>
          </p:cNvPicPr>
          <p:nvPr/>
        </p:nvPicPr>
        <p:blipFill>
          <a:blip r:embed="rId3"/>
          <a:stretch>
            <a:fillRect/>
          </a:stretch>
        </p:blipFill>
        <p:spPr>
          <a:xfrm>
            <a:off x="256983" y="205509"/>
            <a:ext cx="1377247" cy="1383146"/>
          </a:xfrm>
          <a:prstGeom prst="rect">
            <a:avLst/>
          </a:prstGeom>
          <a:effectLst>
            <a:outerShdw blurRad="1270000" dist="50800" dir="5400000" sx="97000" sy="97000" algn="ctr" rotWithShape="0">
              <a:schemeClr val="bg1"/>
            </a:outerShdw>
          </a:effectLst>
        </p:spPr>
      </p:pic>
    </p:spTree>
    <p:extLst>
      <p:ext uri="{BB962C8B-B14F-4D97-AF65-F5344CB8AC3E}">
        <p14:creationId xmlns:p14="http://schemas.microsoft.com/office/powerpoint/2010/main" val="281485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{FB643A1A-BC42-7748-B26B-2F6D38662CC4}tf16401369</Template>
  <TotalTime>10341</TotalTime>
  <Words>1632</Words>
  <Application>Microsoft Office PowerPoint</Application>
  <PresentationFormat>Widescreen</PresentationFormat>
  <Paragraphs>186</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Century Gothic</vt:lpstr>
      <vt:lpstr>Futura MdCn BT</vt:lpstr>
      <vt:lpstr>Helvetica</vt:lpstr>
      <vt:lpstr>Open Sans</vt:lpstr>
      <vt:lpstr>Tahoma</vt:lpstr>
      <vt:lpstr>Wingdings</vt:lpstr>
      <vt:lpstr>Wingdings 3</vt:lpstr>
      <vt:lpstr>Ion Boardroom</vt:lpstr>
      <vt:lpstr>COATESVILLE AREA SCHOOL DISTRICT  </vt:lpstr>
      <vt:lpstr>May 9, 2023 Agenda</vt:lpstr>
      <vt:lpstr>PowerPoint Presentation</vt:lpstr>
      <vt:lpstr>What will happen if we do nothing?</vt:lpstr>
      <vt:lpstr>Community Task Force: Priorities</vt:lpstr>
      <vt:lpstr>Community Task Force: Final Facilities Option  (Post Phase 1 &amp; Phase 2)</vt:lpstr>
      <vt:lpstr>Community Task Force: Final Facilities Option</vt:lpstr>
      <vt:lpstr>Community Task Force: Final Facilities Option</vt:lpstr>
      <vt:lpstr>Community Task Force: Phased Investment</vt:lpstr>
      <vt:lpstr>Community Task Force: Tax Impact</vt:lpstr>
      <vt:lpstr>Community Task Force: Tax Impact Sample Homes</vt:lpstr>
      <vt:lpstr>Community Task Force: Overall Budget Impact</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Pellegrin</dc:creator>
  <cp:lastModifiedBy>VanVooren, Catherine</cp:lastModifiedBy>
  <cp:revision>466</cp:revision>
  <cp:lastPrinted>2023-01-05T17:25:57Z</cp:lastPrinted>
  <dcterms:created xsi:type="dcterms:W3CDTF">2020-05-25T08:47:25Z</dcterms:created>
  <dcterms:modified xsi:type="dcterms:W3CDTF">2023-05-05T12:55:31Z</dcterms:modified>
</cp:coreProperties>
</file>